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8" r:id="rId4"/>
    <p:sldId id="263" r:id="rId5"/>
    <p:sldId id="259" r:id="rId6"/>
    <p:sldId id="260" r:id="rId7"/>
    <p:sldId id="261"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750" autoAdjust="0"/>
    <p:restoredTop sz="94660"/>
  </p:normalViewPr>
  <p:slideViewPr>
    <p:cSldViewPr snapToGrid="0">
      <p:cViewPr>
        <p:scale>
          <a:sx n="90" d="100"/>
          <a:sy n="90" d="100"/>
        </p:scale>
        <p:origin x="572" y="1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acy Duvall" userId="434f1eeb7c4ffe55" providerId="LiveId" clId="{35D72B02-6037-424F-9C02-5511C4D19E39}"/>
    <pc:docChg chg="undo custSel addSld modSld">
      <pc:chgData name="Tracy Duvall" userId="434f1eeb7c4ffe55" providerId="LiveId" clId="{35D72B02-6037-424F-9C02-5511C4D19E39}" dt="2025-03-12T02:20:56.065" v="4557" actId="20577"/>
      <pc:docMkLst>
        <pc:docMk/>
      </pc:docMkLst>
      <pc:sldChg chg="modSp mod">
        <pc:chgData name="Tracy Duvall" userId="434f1eeb7c4ffe55" providerId="LiveId" clId="{35D72B02-6037-424F-9C02-5511C4D19E39}" dt="2025-03-11T20:54:03.006" v="3215" actId="20577"/>
        <pc:sldMkLst>
          <pc:docMk/>
          <pc:sldMk cId="4185430787" sldId="256"/>
        </pc:sldMkLst>
        <pc:spChg chg="mod">
          <ac:chgData name="Tracy Duvall" userId="434f1eeb7c4ffe55" providerId="LiveId" clId="{35D72B02-6037-424F-9C02-5511C4D19E39}" dt="2025-03-11T20:50:13.459" v="3186" actId="2711"/>
          <ac:spMkLst>
            <pc:docMk/>
            <pc:sldMk cId="4185430787" sldId="256"/>
            <ac:spMk id="2" creationId="{A390AA55-1B9F-0131-76BC-C86FE7FCAC4F}"/>
          </ac:spMkLst>
        </pc:spChg>
        <pc:spChg chg="mod">
          <ac:chgData name="Tracy Duvall" userId="434f1eeb7c4ffe55" providerId="LiveId" clId="{35D72B02-6037-424F-9C02-5511C4D19E39}" dt="2025-03-11T20:54:03.006" v="3215" actId="20577"/>
          <ac:spMkLst>
            <pc:docMk/>
            <pc:sldMk cId="4185430787" sldId="256"/>
            <ac:spMk id="3" creationId="{7BC839E9-0C5F-406D-C6EB-80E8E0565B67}"/>
          </ac:spMkLst>
        </pc:spChg>
      </pc:sldChg>
      <pc:sldChg chg="modSp new mod">
        <pc:chgData name="Tracy Duvall" userId="434f1eeb7c4ffe55" providerId="LiveId" clId="{35D72B02-6037-424F-9C02-5511C4D19E39}" dt="2025-03-12T01:45:01.822" v="3780" actId="20577"/>
        <pc:sldMkLst>
          <pc:docMk/>
          <pc:sldMk cId="3350927787" sldId="257"/>
        </pc:sldMkLst>
        <pc:spChg chg="mod">
          <ac:chgData name="Tracy Duvall" userId="434f1eeb7c4ffe55" providerId="LiveId" clId="{35D72B02-6037-424F-9C02-5511C4D19E39}" dt="2025-03-12T01:43:46.235" v="3740" actId="20577"/>
          <ac:spMkLst>
            <pc:docMk/>
            <pc:sldMk cId="3350927787" sldId="257"/>
            <ac:spMk id="2" creationId="{14F9ADA7-CA7E-438E-56CD-391DE6E17095}"/>
          </ac:spMkLst>
        </pc:spChg>
        <pc:spChg chg="mod">
          <ac:chgData name="Tracy Duvall" userId="434f1eeb7c4ffe55" providerId="LiveId" clId="{35D72B02-6037-424F-9C02-5511C4D19E39}" dt="2025-03-12T01:45:01.822" v="3780" actId="20577"/>
          <ac:spMkLst>
            <pc:docMk/>
            <pc:sldMk cId="3350927787" sldId="257"/>
            <ac:spMk id="3" creationId="{282A786B-0E1C-4157-9C08-476782F0E62F}"/>
          </ac:spMkLst>
        </pc:spChg>
      </pc:sldChg>
      <pc:sldChg chg="modSp new mod">
        <pc:chgData name="Tracy Duvall" userId="434f1eeb7c4ffe55" providerId="LiveId" clId="{35D72B02-6037-424F-9C02-5511C4D19E39}" dt="2025-03-12T01:46:41.993" v="3799" actId="20577"/>
        <pc:sldMkLst>
          <pc:docMk/>
          <pc:sldMk cId="2675583789" sldId="258"/>
        </pc:sldMkLst>
        <pc:spChg chg="mod">
          <ac:chgData name="Tracy Duvall" userId="434f1eeb7c4ffe55" providerId="LiveId" clId="{35D72B02-6037-424F-9C02-5511C4D19E39}" dt="2025-03-11T20:55:02.931" v="3224" actId="20577"/>
          <ac:spMkLst>
            <pc:docMk/>
            <pc:sldMk cId="2675583789" sldId="258"/>
            <ac:spMk id="2" creationId="{3CDD929F-A5C4-6BE5-A5D9-2256796B75AD}"/>
          </ac:spMkLst>
        </pc:spChg>
        <pc:spChg chg="mod">
          <ac:chgData name="Tracy Duvall" userId="434f1eeb7c4ffe55" providerId="LiveId" clId="{35D72B02-6037-424F-9C02-5511C4D19E39}" dt="2025-03-12T01:46:41.993" v="3799" actId="20577"/>
          <ac:spMkLst>
            <pc:docMk/>
            <pc:sldMk cId="2675583789" sldId="258"/>
            <ac:spMk id="3" creationId="{91DA841F-7407-A446-3DB7-A1FF220F3606}"/>
          </ac:spMkLst>
        </pc:spChg>
      </pc:sldChg>
      <pc:sldChg chg="addSp modSp new mod">
        <pc:chgData name="Tracy Duvall" userId="434f1eeb7c4ffe55" providerId="LiveId" clId="{35D72B02-6037-424F-9C02-5511C4D19E39}" dt="2025-03-12T02:03:38.512" v="4313" actId="20577"/>
        <pc:sldMkLst>
          <pc:docMk/>
          <pc:sldMk cId="3131659015" sldId="259"/>
        </pc:sldMkLst>
        <pc:spChg chg="mod">
          <ac:chgData name="Tracy Duvall" userId="434f1eeb7c4ffe55" providerId="LiveId" clId="{35D72B02-6037-424F-9C02-5511C4D19E39}" dt="2025-03-11T20:17:12.831" v="2263" actId="20577"/>
          <ac:spMkLst>
            <pc:docMk/>
            <pc:sldMk cId="3131659015" sldId="259"/>
            <ac:spMk id="2" creationId="{3FB5598B-B684-96B0-AF25-1F40BD048C24}"/>
          </ac:spMkLst>
        </pc:spChg>
        <pc:spChg chg="mod">
          <ac:chgData name="Tracy Duvall" userId="434f1eeb7c4ffe55" providerId="LiveId" clId="{35D72B02-6037-424F-9C02-5511C4D19E39}" dt="2025-03-12T02:03:38.512" v="4313" actId="20577"/>
          <ac:spMkLst>
            <pc:docMk/>
            <pc:sldMk cId="3131659015" sldId="259"/>
            <ac:spMk id="3" creationId="{C0874F0C-B858-0C1C-1043-F5EB16B3DC4B}"/>
          </ac:spMkLst>
        </pc:spChg>
        <pc:picChg chg="add mod">
          <ac:chgData name="Tracy Duvall" userId="434f1eeb7c4ffe55" providerId="LiveId" clId="{35D72B02-6037-424F-9C02-5511C4D19E39}" dt="2025-03-12T01:55:12.860" v="3806" actId="1076"/>
          <ac:picMkLst>
            <pc:docMk/>
            <pc:sldMk cId="3131659015" sldId="259"/>
            <ac:picMk id="5" creationId="{55B6C116-E20B-731B-9F99-238B6037927C}"/>
          </ac:picMkLst>
        </pc:picChg>
      </pc:sldChg>
      <pc:sldChg chg="addSp delSp modSp new mod">
        <pc:chgData name="Tracy Duvall" userId="434f1eeb7c4ffe55" providerId="LiveId" clId="{35D72B02-6037-424F-9C02-5511C4D19E39}" dt="2025-03-11T20:53:45.502" v="3213" actId="1076"/>
        <pc:sldMkLst>
          <pc:docMk/>
          <pc:sldMk cId="2020459981" sldId="260"/>
        </pc:sldMkLst>
        <pc:spChg chg="mod">
          <ac:chgData name="Tracy Duvall" userId="434f1eeb7c4ffe55" providerId="LiveId" clId="{35D72B02-6037-424F-9C02-5511C4D19E39}" dt="2025-03-11T20:53:08.291" v="3209" actId="20577"/>
          <ac:spMkLst>
            <pc:docMk/>
            <pc:sldMk cId="2020459981" sldId="260"/>
            <ac:spMk id="2" creationId="{3A7DB910-530F-8790-8268-884B6A341DDF}"/>
          </ac:spMkLst>
        </pc:spChg>
        <pc:spChg chg="del">
          <ac:chgData name="Tracy Duvall" userId="434f1eeb7c4ffe55" providerId="LiveId" clId="{35D72B02-6037-424F-9C02-5511C4D19E39}" dt="2025-03-11T20:24:31.069" v="2281" actId="22"/>
          <ac:spMkLst>
            <pc:docMk/>
            <pc:sldMk cId="2020459981" sldId="260"/>
            <ac:spMk id="3" creationId="{18C9FB39-3D8D-8F41-350C-C2CE26438B53}"/>
          </ac:spMkLst>
        </pc:spChg>
        <pc:spChg chg="add del mod">
          <ac:chgData name="Tracy Duvall" userId="434f1eeb7c4ffe55" providerId="LiveId" clId="{35D72B02-6037-424F-9C02-5511C4D19E39}" dt="2025-03-11T20:53:15.269" v="3210" actId="478"/>
          <ac:spMkLst>
            <pc:docMk/>
            <pc:sldMk cId="2020459981" sldId="260"/>
            <ac:spMk id="9" creationId="{A8F338E0-D61F-1CA4-58BF-A5E754A00EA7}"/>
          </ac:spMkLst>
        </pc:spChg>
        <pc:picChg chg="add del mod ord">
          <ac:chgData name="Tracy Duvall" userId="434f1eeb7c4ffe55" providerId="LiveId" clId="{35D72B02-6037-424F-9C02-5511C4D19E39}" dt="2025-03-11T20:51:06.974" v="3197" actId="21"/>
          <ac:picMkLst>
            <pc:docMk/>
            <pc:sldMk cId="2020459981" sldId="260"/>
            <ac:picMk id="5" creationId="{66486D2D-5A67-BEB4-6507-C5218C314F45}"/>
          </ac:picMkLst>
        </pc:picChg>
        <pc:picChg chg="add mod">
          <ac:chgData name="Tracy Duvall" userId="434f1eeb7c4ffe55" providerId="LiveId" clId="{35D72B02-6037-424F-9C02-5511C4D19E39}" dt="2025-03-11T20:53:45.502" v="3213" actId="1076"/>
          <ac:picMkLst>
            <pc:docMk/>
            <pc:sldMk cId="2020459981" sldId="260"/>
            <ac:picMk id="7" creationId="{18B6430C-63B7-ACDC-CEE8-4149A2E54D8C}"/>
          </ac:picMkLst>
        </pc:picChg>
      </pc:sldChg>
      <pc:sldChg chg="addSp modSp new mod">
        <pc:chgData name="Tracy Duvall" userId="434f1eeb7c4ffe55" providerId="LiveId" clId="{35D72B02-6037-424F-9C02-5511C4D19E39}" dt="2025-03-12T02:19:33.051" v="4543" actId="20577"/>
        <pc:sldMkLst>
          <pc:docMk/>
          <pc:sldMk cId="859200381" sldId="261"/>
        </pc:sldMkLst>
        <pc:spChg chg="mod">
          <ac:chgData name="Tracy Duvall" userId="434f1eeb7c4ffe55" providerId="LiveId" clId="{35D72B02-6037-424F-9C02-5511C4D19E39}" dt="2025-03-12T02:11:55.223" v="4316" actId="20577"/>
          <ac:spMkLst>
            <pc:docMk/>
            <pc:sldMk cId="859200381" sldId="261"/>
            <ac:spMk id="2" creationId="{7AE29D0A-6CDE-3049-3086-7E9FC5060495}"/>
          </ac:spMkLst>
        </pc:spChg>
        <pc:spChg chg="mod">
          <ac:chgData name="Tracy Duvall" userId="434f1eeb7c4ffe55" providerId="LiveId" clId="{35D72B02-6037-424F-9C02-5511C4D19E39}" dt="2025-03-12T02:19:33.051" v="4543" actId="20577"/>
          <ac:spMkLst>
            <pc:docMk/>
            <pc:sldMk cId="859200381" sldId="261"/>
            <ac:spMk id="3" creationId="{016721A9-294A-7610-531F-17D6A5446EC2}"/>
          </ac:spMkLst>
        </pc:spChg>
        <pc:picChg chg="add mod">
          <ac:chgData name="Tracy Duvall" userId="434f1eeb7c4ffe55" providerId="LiveId" clId="{35D72B02-6037-424F-9C02-5511C4D19E39}" dt="2025-03-12T02:16:20.262" v="4465" actId="1076"/>
          <ac:picMkLst>
            <pc:docMk/>
            <pc:sldMk cId="859200381" sldId="261"/>
            <ac:picMk id="5" creationId="{66486D2D-5A67-BEB4-6507-C5218C314F45}"/>
          </ac:picMkLst>
        </pc:picChg>
      </pc:sldChg>
      <pc:sldChg chg="modSp new mod">
        <pc:chgData name="Tracy Duvall" userId="434f1eeb7c4ffe55" providerId="LiveId" clId="{35D72B02-6037-424F-9C02-5511C4D19E39}" dt="2025-03-12T02:20:56.065" v="4557" actId="20577"/>
        <pc:sldMkLst>
          <pc:docMk/>
          <pc:sldMk cId="2103396899" sldId="262"/>
        </pc:sldMkLst>
        <pc:spChg chg="mod">
          <ac:chgData name="Tracy Duvall" userId="434f1eeb7c4ffe55" providerId="LiveId" clId="{35D72B02-6037-424F-9C02-5511C4D19E39}" dt="2025-03-11T20:45:06.767" v="2800" actId="20577"/>
          <ac:spMkLst>
            <pc:docMk/>
            <pc:sldMk cId="2103396899" sldId="262"/>
            <ac:spMk id="2" creationId="{93F13F94-5415-A568-19EF-BC837210EEC2}"/>
          </ac:spMkLst>
        </pc:spChg>
        <pc:spChg chg="mod">
          <ac:chgData name="Tracy Duvall" userId="434f1eeb7c4ffe55" providerId="LiveId" clId="{35D72B02-6037-424F-9C02-5511C4D19E39}" dt="2025-03-12T02:20:56.065" v="4557" actId="20577"/>
          <ac:spMkLst>
            <pc:docMk/>
            <pc:sldMk cId="2103396899" sldId="262"/>
            <ac:spMk id="3" creationId="{00F4AA38-C7E7-D35F-4E1C-D216F150EC22}"/>
          </ac:spMkLst>
        </pc:spChg>
      </pc:sldChg>
      <pc:sldChg chg="modSp new mod">
        <pc:chgData name="Tracy Duvall" userId="434f1eeb7c4ffe55" providerId="LiveId" clId="{35D72B02-6037-424F-9C02-5511C4D19E39}" dt="2025-03-12T01:56:59.256" v="3863" actId="255"/>
        <pc:sldMkLst>
          <pc:docMk/>
          <pc:sldMk cId="3142537600" sldId="263"/>
        </pc:sldMkLst>
        <pc:spChg chg="mod">
          <ac:chgData name="Tracy Duvall" userId="434f1eeb7c4ffe55" providerId="LiveId" clId="{35D72B02-6037-424F-9C02-5511C4D19E39}" dt="2025-03-11T20:55:22.475" v="3243" actId="20577"/>
          <ac:spMkLst>
            <pc:docMk/>
            <pc:sldMk cId="3142537600" sldId="263"/>
            <ac:spMk id="2" creationId="{2717BB7E-C835-8028-1F89-258FA871508B}"/>
          </ac:spMkLst>
        </pc:spChg>
        <pc:spChg chg="mod">
          <ac:chgData name="Tracy Duvall" userId="434f1eeb7c4ffe55" providerId="LiveId" clId="{35D72B02-6037-424F-9C02-5511C4D19E39}" dt="2025-03-12T01:56:59.256" v="3863" actId="255"/>
          <ac:spMkLst>
            <pc:docMk/>
            <pc:sldMk cId="3142537600" sldId="263"/>
            <ac:spMk id="3" creationId="{AF48D540-7D7C-380B-443F-6F3A23ED9E4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998194-D0B4-49DD-BFE3-DEFA8CA5066F}" type="datetimeFigureOut">
              <a:rPr lang="en-US" smtClean="0"/>
              <a:t>3/11/2025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9FD3C7-5E93-4861-BF0C-C37137159192}" type="slidenum">
              <a:rPr lang="en-US" smtClean="0"/>
              <a:t>‹#›</a:t>
            </a:fld>
            <a:endParaRPr lang="en-US"/>
          </a:p>
        </p:txBody>
      </p:sp>
    </p:spTree>
    <p:extLst>
      <p:ext uri="{BB962C8B-B14F-4D97-AF65-F5344CB8AC3E}">
        <p14:creationId xmlns:p14="http://schemas.microsoft.com/office/powerpoint/2010/main" val="1247085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9FD3C7-5E93-4861-BF0C-C37137159192}" type="slidenum">
              <a:rPr lang="en-US" smtClean="0"/>
              <a:t>5</a:t>
            </a:fld>
            <a:endParaRPr lang="en-US"/>
          </a:p>
        </p:txBody>
      </p:sp>
    </p:spTree>
    <p:extLst>
      <p:ext uri="{BB962C8B-B14F-4D97-AF65-F5344CB8AC3E}">
        <p14:creationId xmlns:p14="http://schemas.microsoft.com/office/powerpoint/2010/main" val="3709445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74B49-0E4B-B225-587D-8116D327B6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0DFB6DA-B1D0-A08B-9043-08D80AAABD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A169C3F-9D26-4D91-5385-17EF8D245A70}"/>
              </a:ext>
            </a:extLst>
          </p:cNvPr>
          <p:cNvSpPr>
            <a:spLocks noGrp="1"/>
          </p:cNvSpPr>
          <p:nvPr>
            <p:ph type="dt" sz="half" idx="10"/>
          </p:nvPr>
        </p:nvSpPr>
        <p:spPr/>
        <p:txBody>
          <a:bodyPr/>
          <a:lstStyle/>
          <a:p>
            <a:fld id="{07DC4673-8184-4F8F-B7B3-9A2ECC033A55}" type="datetimeFigureOut">
              <a:rPr lang="en-US" smtClean="0"/>
              <a:t>3/11/2025</a:t>
            </a:fld>
            <a:endParaRPr lang="en-US"/>
          </a:p>
        </p:txBody>
      </p:sp>
      <p:sp>
        <p:nvSpPr>
          <p:cNvPr id="5" name="Footer Placeholder 4">
            <a:extLst>
              <a:ext uri="{FF2B5EF4-FFF2-40B4-BE49-F238E27FC236}">
                <a16:creationId xmlns:a16="http://schemas.microsoft.com/office/drawing/2014/main" id="{F5E30B5E-E060-E551-A079-D79E06EE35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FD2432-560C-CD3C-EC03-B5B1E9D173EF}"/>
              </a:ext>
            </a:extLst>
          </p:cNvPr>
          <p:cNvSpPr>
            <a:spLocks noGrp="1"/>
          </p:cNvSpPr>
          <p:nvPr>
            <p:ph type="sldNum" sz="quarter" idx="12"/>
          </p:nvPr>
        </p:nvSpPr>
        <p:spPr/>
        <p:txBody>
          <a:bodyPr/>
          <a:lstStyle/>
          <a:p>
            <a:fld id="{DC20C10C-5E77-45F8-B84F-7F0FB4A518C6}" type="slidenum">
              <a:rPr lang="en-US" smtClean="0"/>
              <a:t>‹#›</a:t>
            </a:fld>
            <a:endParaRPr lang="en-US"/>
          </a:p>
        </p:txBody>
      </p:sp>
    </p:spTree>
    <p:extLst>
      <p:ext uri="{BB962C8B-B14F-4D97-AF65-F5344CB8AC3E}">
        <p14:creationId xmlns:p14="http://schemas.microsoft.com/office/powerpoint/2010/main" val="3424031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15CF5-CD5F-D522-BC69-78F976BA7F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1B93B1-6CF4-0B38-39D5-95F2CA7D1A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95DD17-9DAE-8BB5-8730-D40CBB663FBA}"/>
              </a:ext>
            </a:extLst>
          </p:cNvPr>
          <p:cNvSpPr>
            <a:spLocks noGrp="1"/>
          </p:cNvSpPr>
          <p:nvPr>
            <p:ph type="dt" sz="half" idx="10"/>
          </p:nvPr>
        </p:nvSpPr>
        <p:spPr/>
        <p:txBody>
          <a:bodyPr/>
          <a:lstStyle/>
          <a:p>
            <a:fld id="{07DC4673-8184-4F8F-B7B3-9A2ECC033A55}" type="datetimeFigureOut">
              <a:rPr lang="en-US" smtClean="0"/>
              <a:t>3/11/2025</a:t>
            </a:fld>
            <a:endParaRPr lang="en-US"/>
          </a:p>
        </p:txBody>
      </p:sp>
      <p:sp>
        <p:nvSpPr>
          <p:cNvPr id="5" name="Footer Placeholder 4">
            <a:extLst>
              <a:ext uri="{FF2B5EF4-FFF2-40B4-BE49-F238E27FC236}">
                <a16:creationId xmlns:a16="http://schemas.microsoft.com/office/drawing/2014/main" id="{6E60220B-5103-45FD-8CDF-A84B329EA3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17D616-7743-DEE0-B76B-67C514257598}"/>
              </a:ext>
            </a:extLst>
          </p:cNvPr>
          <p:cNvSpPr>
            <a:spLocks noGrp="1"/>
          </p:cNvSpPr>
          <p:nvPr>
            <p:ph type="sldNum" sz="quarter" idx="12"/>
          </p:nvPr>
        </p:nvSpPr>
        <p:spPr/>
        <p:txBody>
          <a:bodyPr/>
          <a:lstStyle/>
          <a:p>
            <a:fld id="{DC20C10C-5E77-45F8-B84F-7F0FB4A518C6}" type="slidenum">
              <a:rPr lang="en-US" smtClean="0"/>
              <a:t>‹#›</a:t>
            </a:fld>
            <a:endParaRPr lang="en-US"/>
          </a:p>
        </p:txBody>
      </p:sp>
    </p:spTree>
    <p:extLst>
      <p:ext uri="{BB962C8B-B14F-4D97-AF65-F5344CB8AC3E}">
        <p14:creationId xmlns:p14="http://schemas.microsoft.com/office/powerpoint/2010/main" val="886694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32015-4FBD-B4A7-6EE0-082B22E43AE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E25BEE9-8B3E-DAFA-5747-4BEBA467C84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FB8AA9-B379-E9AD-CE5A-12DCD98F962C}"/>
              </a:ext>
            </a:extLst>
          </p:cNvPr>
          <p:cNvSpPr>
            <a:spLocks noGrp="1"/>
          </p:cNvSpPr>
          <p:nvPr>
            <p:ph type="dt" sz="half" idx="10"/>
          </p:nvPr>
        </p:nvSpPr>
        <p:spPr/>
        <p:txBody>
          <a:bodyPr/>
          <a:lstStyle/>
          <a:p>
            <a:fld id="{07DC4673-8184-4F8F-B7B3-9A2ECC033A55}" type="datetimeFigureOut">
              <a:rPr lang="en-US" smtClean="0"/>
              <a:t>3/11/2025</a:t>
            </a:fld>
            <a:endParaRPr lang="en-US"/>
          </a:p>
        </p:txBody>
      </p:sp>
      <p:sp>
        <p:nvSpPr>
          <p:cNvPr id="5" name="Footer Placeholder 4">
            <a:extLst>
              <a:ext uri="{FF2B5EF4-FFF2-40B4-BE49-F238E27FC236}">
                <a16:creationId xmlns:a16="http://schemas.microsoft.com/office/drawing/2014/main" id="{EE323F60-D132-EE49-12A8-66BD4351C4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9E6956-6D7B-E343-21F2-AC304649ECA7}"/>
              </a:ext>
            </a:extLst>
          </p:cNvPr>
          <p:cNvSpPr>
            <a:spLocks noGrp="1"/>
          </p:cNvSpPr>
          <p:nvPr>
            <p:ph type="sldNum" sz="quarter" idx="12"/>
          </p:nvPr>
        </p:nvSpPr>
        <p:spPr/>
        <p:txBody>
          <a:bodyPr/>
          <a:lstStyle/>
          <a:p>
            <a:fld id="{DC20C10C-5E77-45F8-B84F-7F0FB4A518C6}" type="slidenum">
              <a:rPr lang="en-US" smtClean="0"/>
              <a:t>‹#›</a:t>
            </a:fld>
            <a:endParaRPr lang="en-US"/>
          </a:p>
        </p:txBody>
      </p:sp>
    </p:spTree>
    <p:extLst>
      <p:ext uri="{BB962C8B-B14F-4D97-AF65-F5344CB8AC3E}">
        <p14:creationId xmlns:p14="http://schemas.microsoft.com/office/powerpoint/2010/main" val="2538010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E5CCE-F835-3DC6-66B9-0B8981BCC4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1A1DB95-DC0A-A4BC-63E4-51E3E8ABDFE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0891689-2BA0-F12E-4F89-1E6E497707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62D4171-81B4-505E-07B7-453527535E8F}"/>
              </a:ext>
            </a:extLst>
          </p:cNvPr>
          <p:cNvSpPr>
            <a:spLocks noGrp="1"/>
          </p:cNvSpPr>
          <p:nvPr>
            <p:ph type="dt" sz="half" idx="10"/>
          </p:nvPr>
        </p:nvSpPr>
        <p:spPr/>
        <p:txBody>
          <a:bodyPr/>
          <a:lstStyle/>
          <a:p>
            <a:fld id="{07DC4673-8184-4F8F-B7B3-9A2ECC033A55}" type="datetimeFigureOut">
              <a:rPr lang="en-US" smtClean="0"/>
              <a:t>3/11/2025</a:t>
            </a:fld>
            <a:endParaRPr lang="en-US"/>
          </a:p>
        </p:txBody>
      </p:sp>
      <p:sp>
        <p:nvSpPr>
          <p:cNvPr id="6" name="Footer Placeholder 5">
            <a:extLst>
              <a:ext uri="{FF2B5EF4-FFF2-40B4-BE49-F238E27FC236}">
                <a16:creationId xmlns:a16="http://schemas.microsoft.com/office/drawing/2014/main" id="{6A114FDF-AB98-B65B-A516-B8BCBA4628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3DC282-4A1F-121F-DC10-0EE1438D67A6}"/>
              </a:ext>
            </a:extLst>
          </p:cNvPr>
          <p:cNvSpPr>
            <a:spLocks noGrp="1"/>
          </p:cNvSpPr>
          <p:nvPr>
            <p:ph type="sldNum" sz="quarter" idx="12"/>
          </p:nvPr>
        </p:nvSpPr>
        <p:spPr/>
        <p:txBody>
          <a:bodyPr/>
          <a:lstStyle/>
          <a:p>
            <a:fld id="{DC20C10C-5E77-45F8-B84F-7F0FB4A518C6}" type="slidenum">
              <a:rPr lang="en-US" smtClean="0"/>
              <a:t>‹#›</a:t>
            </a:fld>
            <a:endParaRPr lang="en-US"/>
          </a:p>
        </p:txBody>
      </p:sp>
    </p:spTree>
    <p:extLst>
      <p:ext uri="{BB962C8B-B14F-4D97-AF65-F5344CB8AC3E}">
        <p14:creationId xmlns:p14="http://schemas.microsoft.com/office/powerpoint/2010/main" val="2013420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3B7B2-6A5D-6D9D-DF23-229A3F406BD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41CD2C-E9C1-7CA6-CB2D-5A9E76D55F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99DC470-17A7-D7D6-4427-CC4C48E0A3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9BC2975-63AE-FDCF-ABF1-256D35FFEE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291361-575A-7A75-9A82-E63CC3ABD3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06BC029-478A-7D85-64F7-52A0E79E7713}"/>
              </a:ext>
            </a:extLst>
          </p:cNvPr>
          <p:cNvSpPr>
            <a:spLocks noGrp="1"/>
          </p:cNvSpPr>
          <p:nvPr>
            <p:ph type="dt" sz="half" idx="10"/>
          </p:nvPr>
        </p:nvSpPr>
        <p:spPr/>
        <p:txBody>
          <a:bodyPr/>
          <a:lstStyle/>
          <a:p>
            <a:fld id="{07DC4673-8184-4F8F-B7B3-9A2ECC033A55}" type="datetimeFigureOut">
              <a:rPr lang="en-US" smtClean="0"/>
              <a:t>3/11/2025</a:t>
            </a:fld>
            <a:endParaRPr lang="en-US"/>
          </a:p>
        </p:txBody>
      </p:sp>
      <p:sp>
        <p:nvSpPr>
          <p:cNvPr id="8" name="Footer Placeholder 7">
            <a:extLst>
              <a:ext uri="{FF2B5EF4-FFF2-40B4-BE49-F238E27FC236}">
                <a16:creationId xmlns:a16="http://schemas.microsoft.com/office/drawing/2014/main" id="{E46CDE52-B552-1437-16E0-DBD5BCD91A8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6B105E3-E8B9-C09E-320F-477975600EB2}"/>
              </a:ext>
            </a:extLst>
          </p:cNvPr>
          <p:cNvSpPr>
            <a:spLocks noGrp="1"/>
          </p:cNvSpPr>
          <p:nvPr>
            <p:ph type="sldNum" sz="quarter" idx="12"/>
          </p:nvPr>
        </p:nvSpPr>
        <p:spPr/>
        <p:txBody>
          <a:bodyPr/>
          <a:lstStyle/>
          <a:p>
            <a:fld id="{DC20C10C-5E77-45F8-B84F-7F0FB4A518C6}" type="slidenum">
              <a:rPr lang="en-US" smtClean="0"/>
              <a:t>‹#›</a:t>
            </a:fld>
            <a:endParaRPr lang="en-US"/>
          </a:p>
        </p:txBody>
      </p:sp>
    </p:spTree>
    <p:extLst>
      <p:ext uri="{BB962C8B-B14F-4D97-AF65-F5344CB8AC3E}">
        <p14:creationId xmlns:p14="http://schemas.microsoft.com/office/powerpoint/2010/main" val="3151008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9BFDA-9473-AB7E-5129-1C64F35144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87EA8CD-CCF0-4E78-4822-32DAA0F65F16}"/>
              </a:ext>
            </a:extLst>
          </p:cNvPr>
          <p:cNvSpPr>
            <a:spLocks noGrp="1"/>
          </p:cNvSpPr>
          <p:nvPr>
            <p:ph type="dt" sz="half" idx="10"/>
          </p:nvPr>
        </p:nvSpPr>
        <p:spPr/>
        <p:txBody>
          <a:bodyPr/>
          <a:lstStyle/>
          <a:p>
            <a:fld id="{07DC4673-8184-4F8F-B7B3-9A2ECC033A55}" type="datetimeFigureOut">
              <a:rPr lang="en-US" smtClean="0"/>
              <a:t>3/11/2025</a:t>
            </a:fld>
            <a:endParaRPr lang="en-US"/>
          </a:p>
        </p:txBody>
      </p:sp>
      <p:sp>
        <p:nvSpPr>
          <p:cNvPr id="4" name="Footer Placeholder 3">
            <a:extLst>
              <a:ext uri="{FF2B5EF4-FFF2-40B4-BE49-F238E27FC236}">
                <a16:creationId xmlns:a16="http://schemas.microsoft.com/office/drawing/2014/main" id="{E91D6D2B-DCB9-797A-D0DE-D70C827F99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AED442C-D9B8-78C9-3C86-365972DE4C3A}"/>
              </a:ext>
            </a:extLst>
          </p:cNvPr>
          <p:cNvSpPr>
            <a:spLocks noGrp="1"/>
          </p:cNvSpPr>
          <p:nvPr>
            <p:ph type="sldNum" sz="quarter" idx="12"/>
          </p:nvPr>
        </p:nvSpPr>
        <p:spPr/>
        <p:txBody>
          <a:bodyPr/>
          <a:lstStyle/>
          <a:p>
            <a:fld id="{DC20C10C-5E77-45F8-B84F-7F0FB4A518C6}" type="slidenum">
              <a:rPr lang="en-US" smtClean="0"/>
              <a:t>‹#›</a:t>
            </a:fld>
            <a:endParaRPr lang="en-US"/>
          </a:p>
        </p:txBody>
      </p:sp>
    </p:spTree>
    <p:extLst>
      <p:ext uri="{BB962C8B-B14F-4D97-AF65-F5344CB8AC3E}">
        <p14:creationId xmlns:p14="http://schemas.microsoft.com/office/powerpoint/2010/main" val="673997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E36B1F-AF97-D273-64D6-1792C4564589}"/>
              </a:ext>
            </a:extLst>
          </p:cNvPr>
          <p:cNvSpPr>
            <a:spLocks noGrp="1"/>
          </p:cNvSpPr>
          <p:nvPr>
            <p:ph type="dt" sz="half" idx="10"/>
          </p:nvPr>
        </p:nvSpPr>
        <p:spPr/>
        <p:txBody>
          <a:bodyPr/>
          <a:lstStyle/>
          <a:p>
            <a:fld id="{07DC4673-8184-4F8F-B7B3-9A2ECC033A55}" type="datetimeFigureOut">
              <a:rPr lang="en-US" smtClean="0"/>
              <a:t>3/11/2025</a:t>
            </a:fld>
            <a:endParaRPr lang="en-US"/>
          </a:p>
        </p:txBody>
      </p:sp>
      <p:sp>
        <p:nvSpPr>
          <p:cNvPr id="3" name="Footer Placeholder 2">
            <a:extLst>
              <a:ext uri="{FF2B5EF4-FFF2-40B4-BE49-F238E27FC236}">
                <a16:creationId xmlns:a16="http://schemas.microsoft.com/office/drawing/2014/main" id="{E79BB028-9804-F0A0-AC3C-C055F08023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E17FD71-7E93-0239-C6DA-E65B6FD597AC}"/>
              </a:ext>
            </a:extLst>
          </p:cNvPr>
          <p:cNvSpPr>
            <a:spLocks noGrp="1"/>
          </p:cNvSpPr>
          <p:nvPr>
            <p:ph type="sldNum" sz="quarter" idx="12"/>
          </p:nvPr>
        </p:nvSpPr>
        <p:spPr/>
        <p:txBody>
          <a:bodyPr/>
          <a:lstStyle/>
          <a:p>
            <a:fld id="{DC20C10C-5E77-45F8-B84F-7F0FB4A518C6}" type="slidenum">
              <a:rPr lang="en-US" smtClean="0"/>
              <a:t>‹#›</a:t>
            </a:fld>
            <a:endParaRPr lang="en-US"/>
          </a:p>
        </p:txBody>
      </p:sp>
    </p:spTree>
    <p:extLst>
      <p:ext uri="{BB962C8B-B14F-4D97-AF65-F5344CB8AC3E}">
        <p14:creationId xmlns:p14="http://schemas.microsoft.com/office/powerpoint/2010/main" val="3927173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6D826-A7A3-5C64-FDF3-254E60AB98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1B4B67F-CDD4-3121-8FA4-9508E532BB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6FA2106-09B8-9A3E-79A1-43AD4F6BD8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2B24E9-009D-7849-16F0-BB28E07B1126}"/>
              </a:ext>
            </a:extLst>
          </p:cNvPr>
          <p:cNvSpPr>
            <a:spLocks noGrp="1"/>
          </p:cNvSpPr>
          <p:nvPr>
            <p:ph type="dt" sz="half" idx="10"/>
          </p:nvPr>
        </p:nvSpPr>
        <p:spPr/>
        <p:txBody>
          <a:bodyPr/>
          <a:lstStyle/>
          <a:p>
            <a:fld id="{07DC4673-8184-4F8F-B7B3-9A2ECC033A55}" type="datetimeFigureOut">
              <a:rPr lang="en-US" smtClean="0"/>
              <a:t>3/11/2025</a:t>
            </a:fld>
            <a:endParaRPr lang="en-US"/>
          </a:p>
        </p:txBody>
      </p:sp>
      <p:sp>
        <p:nvSpPr>
          <p:cNvPr id="6" name="Footer Placeholder 5">
            <a:extLst>
              <a:ext uri="{FF2B5EF4-FFF2-40B4-BE49-F238E27FC236}">
                <a16:creationId xmlns:a16="http://schemas.microsoft.com/office/drawing/2014/main" id="{90849213-D7E8-4A5C-897B-6FE48ED6C2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0B758F-3E64-90F1-42E1-266E06535E63}"/>
              </a:ext>
            </a:extLst>
          </p:cNvPr>
          <p:cNvSpPr>
            <a:spLocks noGrp="1"/>
          </p:cNvSpPr>
          <p:nvPr>
            <p:ph type="sldNum" sz="quarter" idx="12"/>
          </p:nvPr>
        </p:nvSpPr>
        <p:spPr/>
        <p:txBody>
          <a:bodyPr/>
          <a:lstStyle/>
          <a:p>
            <a:fld id="{DC20C10C-5E77-45F8-B84F-7F0FB4A518C6}" type="slidenum">
              <a:rPr lang="en-US" smtClean="0"/>
              <a:t>‹#›</a:t>
            </a:fld>
            <a:endParaRPr lang="en-US"/>
          </a:p>
        </p:txBody>
      </p:sp>
    </p:spTree>
    <p:extLst>
      <p:ext uri="{BB962C8B-B14F-4D97-AF65-F5344CB8AC3E}">
        <p14:creationId xmlns:p14="http://schemas.microsoft.com/office/powerpoint/2010/main" val="705838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C94B8-0F5C-B19A-ABA0-B92EC8D3CE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A0F935-5EB1-0238-8940-42BD085E51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BA17EC4-9E4F-6E1A-9026-3F397EDA59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893E99-CB61-5A03-5AEE-C20E10639446}"/>
              </a:ext>
            </a:extLst>
          </p:cNvPr>
          <p:cNvSpPr>
            <a:spLocks noGrp="1"/>
          </p:cNvSpPr>
          <p:nvPr>
            <p:ph type="dt" sz="half" idx="10"/>
          </p:nvPr>
        </p:nvSpPr>
        <p:spPr/>
        <p:txBody>
          <a:bodyPr/>
          <a:lstStyle/>
          <a:p>
            <a:fld id="{07DC4673-8184-4F8F-B7B3-9A2ECC033A55}" type="datetimeFigureOut">
              <a:rPr lang="en-US" smtClean="0"/>
              <a:t>3/11/2025</a:t>
            </a:fld>
            <a:endParaRPr lang="en-US"/>
          </a:p>
        </p:txBody>
      </p:sp>
      <p:sp>
        <p:nvSpPr>
          <p:cNvPr id="6" name="Footer Placeholder 5">
            <a:extLst>
              <a:ext uri="{FF2B5EF4-FFF2-40B4-BE49-F238E27FC236}">
                <a16:creationId xmlns:a16="http://schemas.microsoft.com/office/drawing/2014/main" id="{6FDFCD43-DFA3-1D16-8076-2A5654B3BC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37E579-7DFA-8EE2-9783-C3B0D13276B3}"/>
              </a:ext>
            </a:extLst>
          </p:cNvPr>
          <p:cNvSpPr>
            <a:spLocks noGrp="1"/>
          </p:cNvSpPr>
          <p:nvPr>
            <p:ph type="sldNum" sz="quarter" idx="12"/>
          </p:nvPr>
        </p:nvSpPr>
        <p:spPr/>
        <p:txBody>
          <a:bodyPr/>
          <a:lstStyle/>
          <a:p>
            <a:fld id="{DC20C10C-5E77-45F8-B84F-7F0FB4A518C6}" type="slidenum">
              <a:rPr lang="en-US" smtClean="0"/>
              <a:t>‹#›</a:t>
            </a:fld>
            <a:endParaRPr lang="en-US"/>
          </a:p>
        </p:txBody>
      </p:sp>
    </p:spTree>
    <p:extLst>
      <p:ext uri="{BB962C8B-B14F-4D97-AF65-F5344CB8AC3E}">
        <p14:creationId xmlns:p14="http://schemas.microsoft.com/office/powerpoint/2010/main" val="979675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BAF4A-5682-BB78-B5F0-E1ED73E2DC5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863D367-78C9-A101-6909-70E169754EB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9E800-F3DF-32F3-B3B4-754ECFB40817}"/>
              </a:ext>
            </a:extLst>
          </p:cNvPr>
          <p:cNvSpPr>
            <a:spLocks noGrp="1"/>
          </p:cNvSpPr>
          <p:nvPr>
            <p:ph type="dt" sz="half" idx="10"/>
          </p:nvPr>
        </p:nvSpPr>
        <p:spPr/>
        <p:txBody>
          <a:bodyPr/>
          <a:lstStyle/>
          <a:p>
            <a:fld id="{07DC4673-8184-4F8F-B7B3-9A2ECC033A55}" type="datetimeFigureOut">
              <a:rPr lang="en-US" smtClean="0"/>
              <a:t>3/11/2025</a:t>
            </a:fld>
            <a:endParaRPr lang="en-US"/>
          </a:p>
        </p:txBody>
      </p:sp>
      <p:sp>
        <p:nvSpPr>
          <p:cNvPr id="5" name="Footer Placeholder 4">
            <a:extLst>
              <a:ext uri="{FF2B5EF4-FFF2-40B4-BE49-F238E27FC236}">
                <a16:creationId xmlns:a16="http://schemas.microsoft.com/office/drawing/2014/main" id="{C73057D8-5182-1F01-F94A-E0A0170E9C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45FA29-9715-0DAA-E68B-9E04E56981FC}"/>
              </a:ext>
            </a:extLst>
          </p:cNvPr>
          <p:cNvSpPr>
            <a:spLocks noGrp="1"/>
          </p:cNvSpPr>
          <p:nvPr>
            <p:ph type="sldNum" sz="quarter" idx="12"/>
          </p:nvPr>
        </p:nvSpPr>
        <p:spPr/>
        <p:txBody>
          <a:bodyPr/>
          <a:lstStyle/>
          <a:p>
            <a:fld id="{DC20C10C-5E77-45F8-B84F-7F0FB4A518C6}" type="slidenum">
              <a:rPr lang="en-US" smtClean="0"/>
              <a:t>‹#›</a:t>
            </a:fld>
            <a:endParaRPr lang="en-US"/>
          </a:p>
        </p:txBody>
      </p:sp>
    </p:spTree>
    <p:extLst>
      <p:ext uri="{BB962C8B-B14F-4D97-AF65-F5344CB8AC3E}">
        <p14:creationId xmlns:p14="http://schemas.microsoft.com/office/powerpoint/2010/main" val="961246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F771E4-6A1A-54C2-C641-4625AEF2650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A617EFB-9116-A23E-69CF-C93C87F597D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C9D90C-72C0-EAAE-F30D-18AE90707372}"/>
              </a:ext>
            </a:extLst>
          </p:cNvPr>
          <p:cNvSpPr>
            <a:spLocks noGrp="1"/>
          </p:cNvSpPr>
          <p:nvPr>
            <p:ph type="dt" sz="half" idx="10"/>
          </p:nvPr>
        </p:nvSpPr>
        <p:spPr/>
        <p:txBody>
          <a:bodyPr/>
          <a:lstStyle/>
          <a:p>
            <a:fld id="{07DC4673-8184-4F8F-B7B3-9A2ECC033A55}" type="datetimeFigureOut">
              <a:rPr lang="en-US" smtClean="0"/>
              <a:t>3/11/2025</a:t>
            </a:fld>
            <a:endParaRPr lang="en-US"/>
          </a:p>
        </p:txBody>
      </p:sp>
      <p:sp>
        <p:nvSpPr>
          <p:cNvPr id="5" name="Footer Placeholder 4">
            <a:extLst>
              <a:ext uri="{FF2B5EF4-FFF2-40B4-BE49-F238E27FC236}">
                <a16:creationId xmlns:a16="http://schemas.microsoft.com/office/drawing/2014/main" id="{935A6AD8-8835-FC55-8F82-B761E88479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66DA85-7C2E-3098-61F8-383BD6BD15A9}"/>
              </a:ext>
            </a:extLst>
          </p:cNvPr>
          <p:cNvSpPr>
            <a:spLocks noGrp="1"/>
          </p:cNvSpPr>
          <p:nvPr>
            <p:ph type="sldNum" sz="quarter" idx="12"/>
          </p:nvPr>
        </p:nvSpPr>
        <p:spPr/>
        <p:txBody>
          <a:bodyPr/>
          <a:lstStyle/>
          <a:p>
            <a:fld id="{DC20C10C-5E77-45F8-B84F-7F0FB4A518C6}" type="slidenum">
              <a:rPr lang="en-US" smtClean="0"/>
              <a:t>‹#›</a:t>
            </a:fld>
            <a:endParaRPr lang="en-US"/>
          </a:p>
        </p:txBody>
      </p:sp>
    </p:spTree>
    <p:extLst>
      <p:ext uri="{BB962C8B-B14F-4D97-AF65-F5344CB8AC3E}">
        <p14:creationId xmlns:p14="http://schemas.microsoft.com/office/powerpoint/2010/main" val="984381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E47E03-031C-385F-AFAC-D170AE9C5A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C7EBEA9-9FBE-C73B-52F1-D43F1BF9FA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E042E8-FD0A-064C-3A8B-80B748293D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7DC4673-8184-4F8F-B7B3-9A2ECC033A55}" type="datetimeFigureOut">
              <a:rPr lang="en-US" smtClean="0"/>
              <a:t>3/11/2025</a:t>
            </a:fld>
            <a:endParaRPr lang="en-US"/>
          </a:p>
        </p:txBody>
      </p:sp>
      <p:sp>
        <p:nvSpPr>
          <p:cNvPr id="5" name="Footer Placeholder 4">
            <a:extLst>
              <a:ext uri="{FF2B5EF4-FFF2-40B4-BE49-F238E27FC236}">
                <a16:creationId xmlns:a16="http://schemas.microsoft.com/office/drawing/2014/main" id="{F9307B55-5F63-B95A-F53C-E1E5C2B1CD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C0A98C5-6703-B322-6C15-E7BAB76C4A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C20C10C-5E77-45F8-B84F-7F0FB4A518C6}" type="slidenum">
              <a:rPr lang="en-US" smtClean="0"/>
              <a:t>‹#›</a:t>
            </a:fld>
            <a:endParaRPr lang="en-US"/>
          </a:p>
        </p:txBody>
      </p:sp>
    </p:spTree>
    <p:extLst>
      <p:ext uri="{BB962C8B-B14F-4D97-AF65-F5344CB8AC3E}">
        <p14:creationId xmlns:p14="http://schemas.microsoft.com/office/powerpoint/2010/main" val="1437410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0AA55-1B9F-0131-76BC-C86FE7FCAC4F}"/>
              </a:ext>
            </a:extLst>
          </p:cNvPr>
          <p:cNvSpPr>
            <a:spLocks noGrp="1"/>
          </p:cNvSpPr>
          <p:nvPr>
            <p:ph type="ctrTitle"/>
          </p:nvPr>
        </p:nvSpPr>
        <p:spPr/>
        <p:txBody>
          <a:bodyPr>
            <a:normAutofit/>
          </a:bodyPr>
          <a:lstStyle/>
          <a:p>
            <a:r>
              <a:rPr lang="en-US" b="0" i="0" dirty="0">
                <a:solidFill>
                  <a:srgbClr val="333333"/>
                </a:solidFill>
                <a:effectLst/>
              </a:rPr>
              <a:t>Predicting daily health with a wearable tracker</a:t>
            </a:r>
            <a:endParaRPr lang="en-US" dirty="0"/>
          </a:p>
        </p:txBody>
      </p:sp>
      <p:sp>
        <p:nvSpPr>
          <p:cNvPr id="3" name="Subtitle 2">
            <a:extLst>
              <a:ext uri="{FF2B5EF4-FFF2-40B4-BE49-F238E27FC236}">
                <a16:creationId xmlns:a16="http://schemas.microsoft.com/office/drawing/2014/main" id="{7BC839E9-0C5F-406D-C6EB-80E8E0565B67}"/>
              </a:ext>
            </a:extLst>
          </p:cNvPr>
          <p:cNvSpPr>
            <a:spLocks noGrp="1"/>
          </p:cNvSpPr>
          <p:nvPr>
            <p:ph type="subTitle" idx="1"/>
          </p:nvPr>
        </p:nvSpPr>
        <p:spPr/>
        <p:txBody>
          <a:bodyPr/>
          <a:lstStyle/>
          <a:p>
            <a:r>
              <a:rPr lang="en-US" dirty="0"/>
              <a:t>Tracy Duvall</a:t>
            </a:r>
          </a:p>
          <a:p>
            <a:r>
              <a:rPr lang="en-US" dirty="0"/>
              <a:t>March 12, 2025</a:t>
            </a:r>
          </a:p>
        </p:txBody>
      </p:sp>
    </p:spTree>
    <p:extLst>
      <p:ext uri="{BB962C8B-B14F-4D97-AF65-F5344CB8AC3E}">
        <p14:creationId xmlns:p14="http://schemas.microsoft.com/office/powerpoint/2010/main" val="4185430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9ADA7-CA7E-438E-56CD-391DE6E17095}"/>
              </a:ext>
            </a:extLst>
          </p:cNvPr>
          <p:cNvSpPr>
            <a:spLocks noGrp="1"/>
          </p:cNvSpPr>
          <p:nvPr>
            <p:ph type="title"/>
          </p:nvPr>
        </p:nvSpPr>
        <p:spPr/>
        <p:txBody>
          <a:bodyPr/>
          <a:lstStyle/>
          <a:p>
            <a:r>
              <a:rPr lang="en-US" dirty="0"/>
              <a:t>Two attempts</a:t>
            </a:r>
          </a:p>
        </p:txBody>
      </p:sp>
      <p:sp>
        <p:nvSpPr>
          <p:cNvPr id="3" name="Content Placeholder 2">
            <a:extLst>
              <a:ext uri="{FF2B5EF4-FFF2-40B4-BE49-F238E27FC236}">
                <a16:creationId xmlns:a16="http://schemas.microsoft.com/office/drawing/2014/main" id="{282A786B-0E1C-4157-9C08-476782F0E62F}"/>
              </a:ext>
            </a:extLst>
          </p:cNvPr>
          <p:cNvSpPr>
            <a:spLocks noGrp="1"/>
          </p:cNvSpPr>
          <p:nvPr>
            <p:ph idx="1"/>
          </p:nvPr>
        </p:nvSpPr>
        <p:spPr/>
        <p:txBody>
          <a:bodyPr>
            <a:normAutofit fontScale="92500" lnSpcReduction="10000"/>
          </a:bodyPr>
          <a:lstStyle/>
          <a:p>
            <a:r>
              <a:rPr lang="en-US" b="1" dirty="0"/>
              <a:t>Goal: </a:t>
            </a:r>
            <a:r>
              <a:rPr lang="en-US" dirty="0"/>
              <a:t>Create an app to predict ME/CFS sufferers’ health </a:t>
            </a:r>
            <a:r>
              <a:rPr lang="en-US" dirty="0" err="1"/>
              <a:t>thoughout</a:t>
            </a:r>
            <a:r>
              <a:rPr lang="en-US" dirty="0"/>
              <a:t> the day using data available upon waking</a:t>
            </a:r>
          </a:p>
          <a:p>
            <a:r>
              <a:rPr lang="en-US" dirty="0"/>
              <a:t>Piloting with my personal data to test likelihood of general applicability</a:t>
            </a:r>
          </a:p>
          <a:p>
            <a:r>
              <a:rPr lang="en-US" dirty="0"/>
              <a:t>First version completed in 2023</a:t>
            </a:r>
          </a:p>
          <a:p>
            <a:pPr lvl="1"/>
            <a:r>
              <a:rPr lang="en-US" dirty="0"/>
              <a:t>The data covered a 3.5-year period of mostly severe ME/CFS with brief episodes of moderate or mild symptoms</a:t>
            </a:r>
          </a:p>
          <a:p>
            <a:r>
              <a:rPr lang="en-US" dirty="0"/>
              <a:t>Redone recently with data from a more capable tracker</a:t>
            </a:r>
          </a:p>
          <a:p>
            <a:pPr lvl="1"/>
            <a:r>
              <a:rPr lang="en-US" dirty="0"/>
              <a:t>My health swung from mild to quasi-severe ME/CFS (and PASC) during this 10-month period</a:t>
            </a:r>
          </a:p>
          <a:p>
            <a:pPr lvl="1"/>
            <a:r>
              <a:rPr lang="en-US" dirty="0"/>
              <a:t>However, improved treatments have reduced the clarity of PEM for me</a:t>
            </a:r>
          </a:p>
          <a:p>
            <a:r>
              <a:rPr lang="en-US" dirty="0"/>
              <a:t>None of the many models generated provides a highly reliable predictor</a:t>
            </a:r>
          </a:p>
          <a:p>
            <a:endParaRPr lang="en-US" dirty="0"/>
          </a:p>
        </p:txBody>
      </p:sp>
    </p:spTree>
    <p:extLst>
      <p:ext uri="{BB962C8B-B14F-4D97-AF65-F5344CB8AC3E}">
        <p14:creationId xmlns:p14="http://schemas.microsoft.com/office/powerpoint/2010/main" val="3350927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D929F-A5C4-6BE5-A5D9-2256796B75AD}"/>
              </a:ext>
            </a:extLst>
          </p:cNvPr>
          <p:cNvSpPr>
            <a:spLocks noGrp="1"/>
          </p:cNvSpPr>
          <p:nvPr>
            <p:ph type="title"/>
          </p:nvPr>
        </p:nvSpPr>
        <p:spPr/>
        <p:txBody>
          <a:bodyPr/>
          <a:lstStyle/>
          <a:p>
            <a:r>
              <a:rPr lang="en-US" dirty="0"/>
              <a:t>Round 1: Methods</a:t>
            </a:r>
          </a:p>
        </p:txBody>
      </p:sp>
      <p:sp>
        <p:nvSpPr>
          <p:cNvPr id="3" name="Content Placeholder 2">
            <a:extLst>
              <a:ext uri="{FF2B5EF4-FFF2-40B4-BE49-F238E27FC236}">
                <a16:creationId xmlns:a16="http://schemas.microsoft.com/office/drawing/2014/main" id="{91DA841F-7407-A446-3DB7-A1FF220F3606}"/>
              </a:ext>
            </a:extLst>
          </p:cNvPr>
          <p:cNvSpPr>
            <a:spLocks noGrp="1"/>
          </p:cNvSpPr>
          <p:nvPr>
            <p:ph idx="1"/>
          </p:nvPr>
        </p:nvSpPr>
        <p:spPr>
          <a:xfrm>
            <a:off x="838200" y="1825625"/>
            <a:ext cx="10515600" cy="4667250"/>
          </a:xfrm>
        </p:spPr>
        <p:txBody>
          <a:bodyPr>
            <a:normAutofit fontScale="85000" lnSpcReduction="20000"/>
          </a:bodyPr>
          <a:lstStyle/>
          <a:p>
            <a:pPr algn="l" fontAlgn="base">
              <a:buFont typeface="Arial" panose="020B0604020202020204" pitchFamily="34" charset="0"/>
              <a:buChar char="•"/>
            </a:pPr>
            <a:r>
              <a:rPr lang="en-US" b="0" i="0" dirty="0">
                <a:solidFill>
                  <a:srgbClr val="333333"/>
                </a:solidFill>
                <a:effectLst/>
              </a:rPr>
              <a:t>Tested how well resting heart rate and heart-rate variability predict PEM</a:t>
            </a:r>
          </a:p>
          <a:p>
            <a:pPr lvl="1" fontAlgn="base"/>
            <a:r>
              <a:rPr lang="en-US" b="0" i="0" dirty="0">
                <a:solidFill>
                  <a:srgbClr val="333333"/>
                </a:solidFill>
                <a:effectLst/>
              </a:rPr>
              <a:t>Restricted the study to scores that an app could use to quickly produce a prediction</a:t>
            </a:r>
          </a:p>
          <a:p>
            <a:pPr lvl="1" fontAlgn="base"/>
            <a:r>
              <a:rPr lang="en-US" b="0" i="0" dirty="0">
                <a:solidFill>
                  <a:srgbClr val="333333"/>
                </a:solidFill>
                <a:effectLst/>
              </a:rPr>
              <a:t>Used Garmin’s Stress Score average upon waking as a proxy for HRV</a:t>
            </a:r>
          </a:p>
          <a:p>
            <a:pPr lvl="1" fontAlgn="base"/>
            <a:r>
              <a:rPr lang="en-US" dirty="0">
                <a:solidFill>
                  <a:srgbClr val="333333"/>
                </a:solidFill>
              </a:rPr>
              <a:t>Overfitted using the full dataset on a single subject (me) to determine the best-case scenario</a:t>
            </a:r>
            <a:endParaRPr lang="en-US" b="0" i="0" dirty="0">
              <a:solidFill>
                <a:srgbClr val="333333"/>
              </a:solidFill>
              <a:effectLst/>
            </a:endParaRPr>
          </a:p>
          <a:p>
            <a:pPr algn="l" fontAlgn="base">
              <a:buFont typeface="Arial" panose="020B0604020202020204" pitchFamily="34" charset="0"/>
              <a:buChar char="•"/>
            </a:pPr>
            <a:r>
              <a:rPr lang="en-US" b="0" i="0" dirty="0">
                <a:solidFill>
                  <a:srgbClr val="333333"/>
                </a:solidFill>
                <a:effectLst/>
              </a:rPr>
              <a:t>Extensive data preparation:</a:t>
            </a:r>
          </a:p>
          <a:p>
            <a:pPr marL="742950" lvl="1" indent="-285750" algn="l" fontAlgn="base">
              <a:buFont typeface="Arial" panose="020B0604020202020204" pitchFamily="34" charset="0"/>
              <a:buChar char="•"/>
            </a:pPr>
            <a:r>
              <a:rPr lang="en-US" b="0" i="0" dirty="0">
                <a:solidFill>
                  <a:srgbClr val="333333"/>
                </a:solidFill>
                <a:effectLst/>
              </a:rPr>
              <a:t>Imputation</a:t>
            </a:r>
          </a:p>
          <a:p>
            <a:pPr marL="742950" lvl="1" indent="-285750" algn="l" fontAlgn="base">
              <a:buFont typeface="Arial" panose="020B0604020202020204" pitchFamily="34" charset="0"/>
              <a:buChar char="•"/>
            </a:pPr>
            <a:r>
              <a:rPr lang="en-US" b="0" i="0" dirty="0">
                <a:solidFill>
                  <a:srgbClr val="333333"/>
                </a:solidFill>
                <a:effectLst/>
              </a:rPr>
              <a:t>Moving averages of baseline values</a:t>
            </a:r>
          </a:p>
          <a:p>
            <a:pPr marL="742950" lvl="1" indent="-285750" algn="l" fontAlgn="base">
              <a:buFont typeface="Arial" panose="020B0604020202020204" pitchFamily="34" charset="0"/>
              <a:buChar char="•"/>
            </a:pPr>
            <a:r>
              <a:rPr lang="en-US" b="0" i="0" dirty="0">
                <a:solidFill>
                  <a:srgbClr val="333333"/>
                </a:solidFill>
                <a:effectLst/>
              </a:rPr>
              <a:t>Percentage change from recent baseline</a:t>
            </a:r>
          </a:p>
          <a:p>
            <a:pPr marL="742950" lvl="1" indent="-285750" algn="l" fontAlgn="base">
              <a:buFont typeface="Arial" panose="020B0604020202020204" pitchFamily="34" charset="0"/>
              <a:buChar char="•"/>
            </a:pPr>
            <a:r>
              <a:rPr lang="en-US" b="0" i="0" dirty="0">
                <a:solidFill>
                  <a:srgbClr val="333333"/>
                </a:solidFill>
                <a:effectLst/>
              </a:rPr>
              <a:t>Difference from recent baseline</a:t>
            </a:r>
          </a:p>
          <a:p>
            <a:pPr marL="742950" lvl="1" indent="-285750" algn="l" fontAlgn="base">
              <a:buFont typeface="Arial" panose="020B0604020202020204" pitchFamily="34" charset="0"/>
              <a:buChar char="•"/>
            </a:pPr>
            <a:r>
              <a:rPr lang="en-US" b="0" i="0" dirty="0">
                <a:solidFill>
                  <a:srgbClr val="333333"/>
                </a:solidFill>
                <a:effectLst/>
              </a:rPr>
              <a:t>ROSE data-balancing</a:t>
            </a:r>
          </a:p>
          <a:p>
            <a:pPr marL="285750" indent="-285750" fontAlgn="base"/>
            <a:r>
              <a:rPr lang="en-US" dirty="0">
                <a:solidFill>
                  <a:srgbClr val="333333"/>
                </a:solidFill>
              </a:rPr>
              <a:t>Multiple outcomes tested</a:t>
            </a:r>
          </a:p>
          <a:p>
            <a:pPr marL="742950" lvl="1" indent="-285750" fontAlgn="base"/>
            <a:r>
              <a:rPr lang="en-US" b="0" i="0" dirty="0">
                <a:solidFill>
                  <a:srgbClr val="333333"/>
                </a:solidFill>
                <a:effectLst/>
              </a:rPr>
              <a:t>PEM days</a:t>
            </a:r>
          </a:p>
          <a:p>
            <a:pPr marL="742950" lvl="1" indent="-285750" fontAlgn="base"/>
            <a:r>
              <a:rPr lang="en-US" dirty="0">
                <a:solidFill>
                  <a:srgbClr val="333333"/>
                </a:solidFill>
              </a:rPr>
              <a:t>Days adjacent to full PEM</a:t>
            </a:r>
          </a:p>
          <a:p>
            <a:pPr marL="742950" lvl="1" indent="-285750" fontAlgn="base"/>
            <a:r>
              <a:rPr lang="en-US" b="0" i="0" dirty="0">
                <a:solidFill>
                  <a:srgbClr val="333333"/>
                </a:solidFill>
                <a:effectLst/>
              </a:rPr>
              <a:t>Index of symptoms that worsen during PEM, for regression (not useful)</a:t>
            </a:r>
          </a:p>
          <a:p>
            <a:endParaRPr lang="en-US" dirty="0"/>
          </a:p>
        </p:txBody>
      </p:sp>
    </p:spTree>
    <p:extLst>
      <p:ext uri="{BB962C8B-B14F-4D97-AF65-F5344CB8AC3E}">
        <p14:creationId xmlns:p14="http://schemas.microsoft.com/office/powerpoint/2010/main" val="2675583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7BB7E-C835-8028-1F89-258FA871508B}"/>
              </a:ext>
            </a:extLst>
          </p:cNvPr>
          <p:cNvSpPr>
            <a:spLocks noGrp="1"/>
          </p:cNvSpPr>
          <p:nvPr>
            <p:ph type="title"/>
          </p:nvPr>
        </p:nvSpPr>
        <p:spPr/>
        <p:txBody>
          <a:bodyPr/>
          <a:lstStyle/>
          <a:p>
            <a:r>
              <a:rPr lang="en-US" dirty="0"/>
              <a:t>Round 1: Results</a:t>
            </a:r>
          </a:p>
        </p:txBody>
      </p:sp>
      <p:sp>
        <p:nvSpPr>
          <p:cNvPr id="3" name="Content Placeholder 2">
            <a:extLst>
              <a:ext uri="{FF2B5EF4-FFF2-40B4-BE49-F238E27FC236}">
                <a16:creationId xmlns:a16="http://schemas.microsoft.com/office/drawing/2014/main" id="{AF48D540-7D7C-380B-443F-6F3A23ED9E4E}"/>
              </a:ext>
            </a:extLst>
          </p:cNvPr>
          <p:cNvSpPr>
            <a:spLocks noGrp="1"/>
          </p:cNvSpPr>
          <p:nvPr>
            <p:ph idx="1"/>
          </p:nvPr>
        </p:nvSpPr>
        <p:spPr>
          <a:xfrm>
            <a:off x="838200" y="1690688"/>
            <a:ext cx="10515600" cy="4943770"/>
          </a:xfrm>
        </p:spPr>
        <p:txBody>
          <a:bodyPr>
            <a:normAutofit/>
          </a:bodyPr>
          <a:lstStyle/>
          <a:p>
            <a:pPr algn="l" fontAlgn="base">
              <a:buFont typeface="Arial" panose="020B0604020202020204" pitchFamily="34" charset="0"/>
              <a:buChar char="•"/>
            </a:pPr>
            <a:r>
              <a:rPr lang="en-US" sz="1800" b="0" i="0" dirty="0">
                <a:solidFill>
                  <a:srgbClr val="333333"/>
                </a:solidFill>
                <a:effectLst/>
              </a:rPr>
              <a:t>Assessed multiple sets of predictors in multiple models using cross-validation (in R)</a:t>
            </a:r>
          </a:p>
          <a:p>
            <a:pPr marL="742950" lvl="1" indent="-285750" algn="l" fontAlgn="base">
              <a:buFont typeface="Arial" panose="020B0604020202020204" pitchFamily="34" charset="0"/>
              <a:buChar char="•"/>
            </a:pPr>
            <a:r>
              <a:rPr lang="en-US" sz="1800" b="0" i="0" dirty="0">
                <a:solidFill>
                  <a:srgbClr val="333333"/>
                </a:solidFill>
                <a:effectLst/>
              </a:rPr>
              <a:t>SVM</a:t>
            </a:r>
          </a:p>
          <a:p>
            <a:pPr marL="742950" lvl="1" indent="-285750" algn="l" fontAlgn="base">
              <a:buFont typeface="Arial" panose="020B0604020202020204" pitchFamily="34" charset="0"/>
              <a:buChar char="•"/>
            </a:pPr>
            <a:r>
              <a:rPr lang="en-US" sz="1800" b="0" i="0" dirty="0">
                <a:solidFill>
                  <a:srgbClr val="333333"/>
                </a:solidFill>
                <a:effectLst/>
              </a:rPr>
              <a:t>Random forest</a:t>
            </a:r>
          </a:p>
          <a:p>
            <a:pPr marL="742950" lvl="1" indent="-285750" algn="l" fontAlgn="base">
              <a:buFont typeface="Arial" panose="020B0604020202020204" pitchFamily="34" charset="0"/>
              <a:buChar char="•"/>
            </a:pPr>
            <a:r>
              <a:rPr lang="en-US" sz="1800" b="0" i="0" dirty="0">
                <a:solidFill>
                  <a:srgbClr val="333333"/>
                </a:solidFill>
                <a:effectLst/>
              </a:rPr>
              <a:t>K nearest neighbors</a:t>
            </a:r>
          </a:p>
          <a:p>
            <a:pPr marL="742950" lvl="1" indent="-285750" algn="l" fontAlgn="base">
              <a:buFont typeface="Arial" panose="020B0604020202020204" pitchFamily="34" charset="0"/>
              <a:buChar char="•"/>
            </a:pPr>
            <a:r>
              <a:rPr lang="en-US" sz="1800" b="0" i="0" dirty="0" err="1">
                <a:solidFill>
                  <a:srgbClr val="333333"/>
                </a:solidFill>
                <a:effectLst/>
              </a:rPr>
              <a:t>XGBoost</a:t>
            </a:r>
            <a:r>
              <a:rPr lang="en-US" sz="1800" b="0" i="0" dirty="0">
                <a:solidFill>
                  <a:srgbClr val="333333"/>
                </a:solidFill>
                <a:effectLst/>
              </a:rPr>
              <a:t> with Bayesian parameter estimation</a:t>
            </a:r>
          </a:p>
          <a:p>
            <a:pPr marL="742950" lvl="1" indent="-285750" algn="l" fontAlgn="base">
              <a:buFont typeface="Arial" panose="020B0604020202020204" pitchFamily="34" charset="0"/>
              <a:buChar char="•"/>
            </a:pPr>
            <a:r>
              <a:rPr lang="en-US" sz="1800" b="0" i="0" dirty="0">
                <a:solidFill>
                  <a:srgbClr val="333333"/>
                </a:solidFill>
                <a:effectLst/>
              </a:rPr>
              <a:t>Logistic regression (strongest)</a:t>
            </a:r>
          </a:p>
          <a:p>
            <a:pPr marL="1200150" lvl="2" indent="-285750" fontAlgn="base"/>
            <a:r>
              <a:rPr lang="en-US" sz="1800" dirty="0">
                <a:effectLst/>
                <a:ea typeface="Calibri" panose="020F0502020204030204" pitchFamily="34" charset="0"/>
                <a:cs typeface="Times New Roman" panose="02020603050405020304" pitchFamily="18" charset="0"/>
              </a:rPr>
              <a:t>PEM-adjacent days</a:t>
            </a:r>
          </a:p>
          <a:p>
            <a:pPr marL="1657350" lvl="3" indent="-285750" fontAlgn="base"/>
            <a:r>
              <a:rPr lang="en-US" dirty="0">
                <a:effectLst/>
                <a:ea typeface="Calibri" panose="020F0502020204030204" pitchFamily="34" charset="0"/>
                <a:cs typeface="Times New Roman" panose="02020603050405020304" pitchFamily="18" charset="0"/>
              </a:rPr>
              <a:t>With predictors: (Stress – running avg) &amp; (RHR – running avg)</a:t>
            </a:r>
          </a:p>
          <a:p>
            <a:pPr marL="2114550" lvl="4" indent="-285750" fontAlgn="base"/>
            <a:r>
              <a:rPr lang="en-US" dirty="0">
                <a:effectLst/>
                <a:ea typeface="Calibri" panose="020F0502020204030204" pitchFamily="34" charset="0"/>
                <a:cs typeface="Times New Roman" panose="02020603050405020304" pitchFamily="18" charset="0"/>
              </a:rPr>
              <a:t>F1 0.33, </a:t>
            </a:r>
            <a:r>
              <a:rPr lang="en-US" b="1" dirty="0">
                <a:effectLst/>
                <a:ea typeface="Calibri" panose="020F0502020204030204" pitchFamily="34" charset="0"/>
                <a:cs typeface="Times New Roman" panose="02020603050405020304" pitchFamily="18" charset="0"/>
              </a:rPr>
              <a:t>AUC 0.56</a:t>
            </a:r>
            <a:r>
              <a:rPr lang="en-US" dirty="0">
                <a:effectLst/>
                <a:ea typeface="Calibri" panose="020F0502020204030204" pitchFamily="34" charset="0"/>
                <a:cs typeface="Times New Roman" panose="02020603050405020304" pitchFamily="18" charset="0"/>
              </a:rPr>
              <a:t>, recall 0.495, specificity 0.624</a:t>
            </a:r>
            <a:endParaRPr lang="en-US" dirty="0">
              <a:solidFill>
                <a:srgbClr val="333333"/>
              </a:solidFill>
              <a:ea typeface="Calibri" panose="020F0502020204030204" pitchFamily="34" charset="0"/>
              <a:cs typeface="Times New Roman" panose="02020603050405020304" pitchFamily="18" charset="0"/>
            </a:endParaRPr>
          </a:p>
          <a:p>
            <a:pPr marL="1657350" lvl="3" indent="-285750" fontAlgn="base"/>
            <a:r>
              <a:rPr lang="en-US" dirty="0">
                <a:effectLst/>
                <a:ea typeface="Calibri" panose="020F0502020204030204" pitchFamily="34" charset="0"/>
                <a:cs typeface="Times New Roman" panose="02020603050405020304" pitchFamily="18" charset="0"/>
              </a:rPr>
              <a:t>With predictor: Stress – running avg</a:t>
            </a:r>
          </a:p>
          <a:p>
            <a:pPr marL="2114550" lvl="4" indent="-285750" fontAlgn="base"/>
            <a:r>
              <a:rPr lang="en-US" dirty="0">
                <a:effectLst/>
                <a:ea typeface="Calibri" panose="020F0502020204030204" pitchFamily="34" charset="0"/>
                <a:cs typeface="Times New Roman" panose="02020603050405020304" pitchFamily="18" charset="0"/>
              </a:rPr>
              <a:t>F1 0.31, AUC 0.51, </a:t>
            </a:r>
            <a:r>
              <a:rPr lang="en-US" b="1" dirty="0">
                <a:effectLst/>
                <a:ea typeface="Calibri" panose="020F0502020204030204" pitchFamily="34" charset="0"/>
                <a:cs typeface="Times New Roman" panose="02020603050405020304" pitchFamily="18" charset="0"/>
              </a:rPr>
              <a:t>recall 0.61</a:t>
            </a:r>
            <a:r>
              <a:rPr lang="en-US" dirty="0">
                <a:effectLst/>
                <a:ea typeface="Calibri" panose="020F0502020204030204" pitchFamily="34" charset="0"/>
                <a:cs typeface="Times New Roman" panose="02020603050405020304" pitchFamily="18" charset="0"/>
              </a:rPr>
              <a:t>, specificity 0.41</a:t>
            </a:r>
          </a:p>
          <a:p>
            <a:pPr marL="1200150" lvl="2" indent="-285750" fontAlgn="base"/>
            <a:r>
              <a:rPr lang="en-US" sz="1800" dirty="0">
                <a:effectLst/>
                <a:ea typeface="Calibri" panose="020F0502020204030204" pitchFamily="34" charset="0"/>
                <a:cs typeface="Times New Roman" panose="02020603050405020304" pitchFamily="18" charset="0"/>
              </a:rPr>
              <a:t>PEM days</a:t>
            </a:r>
          </a:p>
          <a:p>
            <a:pPr marL="1657350" lvl="3" indent="-285750" fontAlgn="base"/>
            <a:r>
              <a:rPr lang="en-US" dirty="0">
                <a:effectLst/>
                <a:ea typeface="Calibri" panose="020F0502020204030204" pitchFamily="34" charset="0"/>
                <a:cs typeface="Times New Roman" panose="02020603050405020304" pitchFamily="18" charset="0"/>
              </a:rPr>
              <a:t>With predictors: (Stress – running avg) &amp; (RHR / running avg)</a:t>
            </a:r>
          </a:p>
          <a:p>
            <a:pPr marL="1657350" lvl="3" indent="-285750" fontAlgn="base"/>
            <a:r>
              <a:rPr lang="en-US" dirty="0">
                <a:effectLst/>
                <a:ea typeface="Calibri" panose="020F0502020204030204" pitchFamily="34" charset="0"/>
                <a:cs typeface="Times New Roman" panose="02020603050405020304" pitchFamily="18" charset="0"/>
              </a:rPr>
              <a:t>F1 0.32, </a:t>
            </a:r>
            <a:r>
              <a:rPr lang="en-US" b="1" dirty="0">
                <a:effectLst/>
                <a:ea typeface="Calibri" panose="020F0502020204030204" pitchFamily="34" charset="0"/>
                <a:cs typeface="Times New Roman" panose="02020603050405020304" pitchFamily="18" charset="0"/>
              </a:rPr>
              <a:t>AUC 0.58</a:t>
            </a:r>
            <a:r>
              <a:rPr lang="en-US" dirty="0">
                <a:effectLst/>
                <a:ea typeface="Calibri" panose="020F0502020204030204" pitchFamily="34" charset="0"/>
                <a:cs typeface="Times New Roman" panose="02020603050405020304" pitchFamily="18" charset="0"/>
              </a:rPr>
              <a:t>, but recall 0.29</a:t>
            </a:r>
          </a:p>
          <a:p>
            <a:pPr marL="285750" indent="-285750" fontAlgn="base"/>
            <a:r>
              <a:rPr lang="en-US" sz="1800" b="0" i="0" dirty="0">
                <a:solidFill>
                  <a:srgbClr val="333333"/>
                </a:solidFill>
                <a:effectLst/>
              </a:rPr>
              <a:t>Conclusion: They predicted poorly</a:t>
            </a:r>
          </a:p>
          <a:p>
            <a:pPr marL="285750" indent="-285750" fontAlgn="base"/>
            <a:endParaRPr lang="en-US" b="0" i="0" dirty="0">
              <a:solidFill>
                <a:srgbClr val="333333"/>
              </a:solidFill>
              <a:effectLst/>
            </a:endParaRPr>
          </a:p>
          <a:p>
            <a:endParaRPr lang="en-US" dirty="0"/>
          </a:p>
        </p:txBody>
      </p:sp>
    </p:spTree>
    <p:extLst>
      <p:ext uri="{BB962C8B-B14F-4D97-AF65-F5344CB8AC3E}">
        <p14:creationId xmlns:p14="http://schemas.microsoft.com/office/powerpoint/2010/main" val="3142537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5598B-B684-96B0-AF25-1F40BD048C24}"/>
              </a:ext>
            </a:extLst>
          </p:cNvPr>
          <p:cNvSpPr>
            <a:spLocks noGrp="1"/>
          </p:cNvSpPr>
          <p:nvPr>
            <p:ph type="title"/>
          </p:nvPr>
        </p:nvSpPr>
        <p:spPr/>
        <p:txBody>
          <a:bodyPr/>
          <a:lstStyle/>
          <a:p>
            <a:r>
              <a:rPr lang="en-US" dirty="0"/>
              <a:t>Round 2: Method</a:t>
            </a:r>
          </a:p>
        </p:txBody>
      </p:sp>
      <p:sp>
        <p:nvSpPr>
          <p:cNvPr id="3" name="Content Placeholder 2">
            <a:extLst>
              <a:ext uri="{FF2B5EF4-FFF2-40B4-BE49-F238E27FC236}">
                <a16:creationId xmlns:a16="http://schemas.microsoft.com/office/drawing/2014/main" id="{C0874F0C-B858-0C1C-1043-F5EB16B3DC4B}"/>
              </a:ext>
            </a:extLst>
          </p:cNvPr>
          <p:cNvSpPr>
            <a:spLocks noGrp="1"/>
          </p:cNvSpPr>
          <p:nvPr>
            <p:ph idx="1"/>
          </p:nvPr>
        </p:nvSpPr>
        <p:spPr>
          <a:xfrm>
            <a:off x="838200" y="1584620"/>
            <a:ext cx="10515600" cy="4351338"/>
          </a:xfrm>
        </p:spPr>
        <p:txBody>
          <a:bodyPr>
            <a:noAutofit/>
          </a:bodyPr>
          <a:lstStyle/>
          <a:p>
            <a:r>
              <a:rPr lang="en-US" sz="1600" dirty="0"/>
              <a:t>6 predictors available upon waking with Garmin Venu 3</a:t>
            </a:r>
          </a:p>
          <a:p>
            <a:pPr lvl="1"/>
            <a:r>
              <a:rPr lang="en-US" sz="1600" dirty="0"/>
              <a:t>Sleep score, resting heart rate, body battery, respiration rate, skin temperature change, average HRV status</a:t>
            </a:r>
          </a:p>
          <a:p>
            <a:r>
              <a:rPr lang="en-US" sz="1600" dirty="0"/>
              <a:t>3 outcomes recorded at bedtime</a:t>
            </a:r>
          </a:p>
          <a:p>
            <a:pPr lvl="1"/>
            <a:r>
              <a:rPr lang="en-US" sz="1600" dirty="0"/>
              <a:t>Active calories (regression)</a:t>
            </a:r>
          </a:p>
          <a:p>
            <a:pPr lvl="1"/>
            <a:r>
              <a:rPr lang="en-US" sz="1600" dirty="0"/>
              <a:t>Daily rating on 1-5 scale from Solve Together (regression and ordinal classification)</a:t>
            </a:r>
          </a:p>
          <a:p>
            <a:pPr lvl="1"/>
            <a:r>
              <a:rPr lang="en-US" sz="1600" dirty="0"/>
              <a:t>PEM (binary classification)</a:t>
            </a:r>
          </a:p>
          <a:p>
            <a:r>
              <a:rPr lang="en-US" sz="1600" dirty="0"/>
              <a:t>Two types of model for each, in Python</a:t>
            </a:r>
          </a:p>
          <a:p>
            <a:pPr lvl="1"/>
            <a:r>
              <a:rPr lang="en-US" sz="1600" dirty="0"/>
              <a:t>Neural network, using </a:t>
            </a:r>
            <a:r>
              <a:rPr lang="en-US" sz="1600" dirty="0" err="1"/>
              <a:t>Keras</a:t>
            </a:r>
            <a:endParaRPr lang="en-US" sz="1600" dirty="0"/>
          </a:p>
          <a:p>
            <a:pPr lvl="1"/>
            <a:r>
              <a:rPr lang="en-US" sz="1600" dirty="0"/>
              <a:t>Gradient boosted trees (scikit-</a:t>
            </a:r>
            <a:r>
              <a:rPr lang="en-US" sz="1600" dirty="0" err="1"/>
              <a:t>learn’s</a:t>
            </a:r>
            <a:r>
              <a:rPr lang="en-US" sz="1600" dirty="0"/>
              <a:t> implementation or, for ordinal classification, LGBMOrdinal)</a:t>
            </a:r>
          </a:p>
          <a:p>
            <a:pPr lvl="1"/>
            <a:r>
              <a:rPr lang="en-US" sz="1600" dirty="0"/>
              <a:t>Tested wide range of hyperparameters for each</a:t>
            </a:r>
          </a:p>
          <a:p>
            <a:pPr lvl="2"/>
            <a:r>
              <a:rPr lang="en-US" sz="1600" dirty="0"/>
              <a:t>Also, tested alternate models and methods of data prep</a:t>
            </a:r>
          </a:p>
          <a:p>
            <a:r>
              <a:rPr lang="en-US" sz="1600" dirty="0"/>
              <a:t>Data prep</a:t>
            </a:r>
          </a:p>
          <a:p>
            <a:pPr lvl="1"/>
            <a:r>
              <a:rPr lang="en-US" sz="1600" dirty="0"/>
              <a:t>In the final version of the best model, the mean of the previous 2 weeks  was subtracted from the observed values, to adjust for changes in baseline values</a:t>
            </a:r>
          </a:p>
          <a:p>
            <a:pPr lvl="1"/>
            <a:r>
              <a:rPr lang="en-US" sz="1600" dirty="0"/>
              <a:t>For classification models, rebalanced data</a:t>
            </a:r>
          </a:p>
          <a:p>
            <a:pPr lvl="2"/>
            <a:r>
              <a:rPr lang="en-US" sz="1600" dirty="0"/>
              <a:t>Ordinal: Few 2s and 4s, no 5s</a:t>
            </a:r>
          </a:p>
          <a:p>
            <a:pPr lvl="2"/>
            <a:r>
              <a:rPr lang="en-US" sz="1600" dirty="0"/>
              <a:t>Binary: Few PEM days</a:t>
            </a:r>
          </a:p>
          <a:p>
            <a:pPr lvl="1"/>
            <a:r>
              <a:rPr lang="en-US" sz="1600" dirty="0"/>
              <a:t>Split into training, validation, and test sets for neural networks and into training and test sets for trees</a:t>
            </a:r>
          </a:p>
          <a:p>
            <a:pPr lvl="1"/>
            <a:endParaRPr lang="en-US" sz="1600" dirty="0"/>
          </a:p>
        </p:txBody>
      </p:sp>
      <p:pic>
        <p:nvPicPr>
          <p:cNvPr id="5" name="Picture 4">
            <a:extLst>
              <a:ext uri="{FF2B5EF4-FFF2-40B4-BE49-F238E27FC236}">
                <a16:creationId xmlns:a16="http://schemas.microsoft.com/office/drawing/2014/main" id="{55B6C116-E20B-731B-9F99-238B6037927C}"/>
              </a:ext>
            </a:extLst>
          </p:cNvPr>
          <p:cNvPicPr>
            <a:picLocks noChangeAspect="1"/>
          </p:cNvPicPr>
          <p:nvPr/>
        </p:nvPicPr>
        <p:blipFill>
          <a:blip r:embed="rId3"/>
          <a:stretch>
            <a:fillRect/>
          </a:stretch>
        </p:blipFill>
        <p:spPr>
          <a:xfrm>
            <a:off x="9035297" y="2662853"/>
            <a:ext cx="2609507" cy="766147"/>
          </a:xfrm>
          <a:prstGeom prst="rect">
            <a:avLst/>
          </a:prstGeom>
        </p:spPr>
      </p:pic>
    </p:spTree>
    <p:extLst>
      <p:ext uri="{BB962C8B-B14F-4D97-AF65-F5344CB8AC3E}">
        <p14:creationId xmlns:p14="http://schemas.microsoft.com/office/powerpoint/2010/main" val="3131659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DB910-530F-8790-8268-884B6A341DDF}"/>
              </a:ext>
            </a:extLst>
          </p:cNvPr>
          <p:cNvSpPr>
            <a:spLocks noGrp="1"/>
          </p:cNvSpPr>
          <p:nvPr>
            <p:ph type="title"/>
          </p:nvPr>
        </p:nvSpPr>
        <p:spPr/>
        <p:txBody>
          <a:bodyPr/>
          <a:lstStyle/>
          <a:p>
            <a:r>
              <a:rPr lang="en-US" dirty="0"/>
              <a:t>Round 2: EDA</a:t>
            </a:r>
          </a:p>
        </p:txBody>
      </p:sp>
      <p:pic>
        <p:nvPicPr>
          <p:cNvPr id="7" name="Picture 6">
            <a:extLst>
              <a:ext uri="{FF2B5EF4-FFF2-40B4-BE49-F238E27FC236}">
                <a16:creationId xmlns:a16="http://schemas.microsoft.com/office/drawing/2014/main" id="{18B6430C-63B7-ACDC-CEE8-4149A2E54D8C}"/>
              </a:ext>
            </a:extLst>
          </p:cNvPr>
          <p:cNvPicPr>
            <a:picLocks noChangeAspect="1"/>
          </p:cNvPicPr>
          <p:nvPr/>
        </p:nvPicPr>
        <p:blipFill>
          <a:blip r:embed="rId2"/>
          <a:stretch>
            <a:fillRect/>
          </a:stretch>
        </p:blipFill>
        <p:spPr>
          <a:xfrm>
            <a:off x="2941674" y="1715126"/>
            <a:ext cx="5740429" cy="4777749"/>
          </a:xfrm>
          <a:prstGeom prst="rect">
            <a:avLst/>
          </a:prstGeom>
        </p:spPr>
      </p:pic>
    </p:spTree>
    <p:extLst>
      <p:ext uri="{BB962C8B-B14F-4D97-AF65-F5344CB8AC3E}">
        <p14:creationId xmlns:p14="http://schemas.microsoft.com/office/powerpoint/2010/main" val="2020459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29D0A-6CDE-3049-3086-7E9FC5060495}"/>
              </a:ext>
            </a:extLst>
          </p:cNvPr>
          <p:cNvSpPr>
            <a:spLocks noGrp="1"/>
          </p:cNvSpPr>
          <p:nvPr>
            <p:ph type="title"/>
          </p:nvPr>
        </p:nvSpPr>
        <p:spPr/>
        <p:txBody>
          <a:bodyPr/>
          <a:lstStyle/>
          <a:p>
            <a:r>
              <a:rPr lang="en-US" dirty="0"/>
              <a:t>Round 2: Results</a:t>
            </a:r>
          </a:p>
        </p:txBody>
      </p:sp>
      <p:sp>
        <p:nvSpPr>
          <p:cNvPr id="3" name="Content Placeholder 2">
            <a:extLst>
              <a:ext uri="{FF2B5EF4-FFF2-40B4-BE49-F238E27FC236}">
                <a16:creationId xmlns:a16="http://schemas.microsoft.com/office/drawing/2014/main" id="{016721A9-294A-7610-531F-17D6A5446EC2}"/>
              </a:ext>
            </a:extLst>
          </p:cNvPr>
          <p:cNvSpPr>
            <a:spLocks noGrp="1"/>
          </p:cNvSpPr>
          <p:nvPr>
            <p:ph idx="1"/>
          </p:nvPr>
        </p:nvSpPr>
        <p:spPr>
          <a:xfrm>
            <a:off x="838200" y="1617585"/>
            <a:ext cx="10515600" cy="4351338"/>
          </a:xfrm>
        </p:spPr>
        <p:txBody>
          <a:bodyPr>
            <a:noAutofit/>
          </a:bodyPr>
          <a:lstStyle/>
          <a:p>
            <a:pPr>
              <a:lnSpc>
                <a:spcPct val="120000"/>
              </a:lnSpc>
              <a:spcBef>
                <a:spcPts val="0"/>
              </a:spcBef>
            </a:pPr>
            <a:r>
              <a:rPr lang="en-US" sz="1600" b="0" dirty="0">
                <a:solidFill>
                  <a:srgbClr val="000000"/>
                </a:solidFill>
                <a:effectLst/>
              </a:rPr>
              <a:t>Strongest model: neural network performing ordinal classification of daily ratings</a:t>
            </a:r>
          </a:p>
          <a:p>
            <a:pPr>
              <a:lnSpc>
                <a:spcPct val="120000"/>
              </a:lnSpc>
              <a:spcBef>
                <a:spcPts val="0"/>
              </a:spcBef>
            </a:pPr>
            <a:r>
              <a:rPr lang="en-US" sz="1600" b="0" dirty="0">
                <a:solidFill>
                  <a:srgbClr val="000000"/>
                </a:solidFill>
                <a:effectLst/>
              </a:rPr>
              <a:t>Overall accuracy of strongest model (neural network</a:t>
            </a:r>
          </a:p>
          <a:p>
            <a:pPr lvl="1">
              <a:lnSpc>
                <a:spcPct val="120000"/>
              </a:lnSpc>
              <a:spcBef>
                <a:spcPts val="0"/>
              </a:spcBef>
            </a:pPr>
            <a:r>
              <a:rPr lang="en-US" sz="1600" b="0" dirty="0">
                <a:solidFill>
                  <a:srgbClr val="000000"/>
                </a:solidFill>
                <a:effectLst/>
              </a:rPr>
              <a:t>Exact: 53.5% of days</a:t>
            </a:r>
          </a:p>
          <a:p>
            <a:pPr lvl="1">
              <a:lnSpc>
                <a:spcPct val="120000"/>
              </a:lnSpc>
              <a:spcBef>
                <a:spcPts val="0"/>
              </a:spcBef>
            </a:pPr>
            <a:r>
              <a:rPr lang="en-US" sz="1600" b="0" dirty="0">
                <a:solidFill>
                  <a:srgbClr val="000000"/>
                </a:solidFill>
                <a:effectLst/>
              </a:rPr>
              <a:t>Within 1: 93.9% of days</a:t>
            </a:r>
          </a:p>
          <a:p>
            <a:pPr>
              <a:lnSpc>
                <a:spcPct val="120000"/>
              </a:lnSpc>
              <a:spcBef>
                <a:spcPts val="0"/>
              </a:spcBef>
            </a:pPr>
            <a:r>
              <a:rPr lang="en-US" sz="1600" dirty="0">
                <a:solidFill>
                  <a:srgbClr val="000000"/>
                </a:solidFill>
              </a:rPr>
              <a:t>Average class-a</a:t>
            </a:r>
            <a:r>
              <a:rPr lang="en-US" sz="1600" b="0" dirty="0">
                <a:solidFill>
                  <a:srgbClr val="000000"/>
                </a:solidFill>
                <a:effectLst/>
              </a:rPr>
              <a:t>ccuracy</a:t>
            </a:r>
            <a:r>
              <a:rPr lang="en-US" sz="1600" dirty="0">
                <a:solidFill>
                  <a:srgbClr val="000000"/>
                </a:solidFill>
              </a:rPr>
              <a:t>: </a:t>
            </a:r>
            <a:r>
              <a:rPr lang="en-US" sz="1600" b="0" dirty="0">
                <a:solidFill>
                  <a:srgbClr val="000000"/>
                </a:solidFill>
                <a:effectLst/>
              </a:rPr>
              <a:t>0.348</a:t>
            </a:r>
          </a:p>
          <a:p>
            <a:pPr>
              <a:lnSpc>
                <a:spcPct val="120000"/>
              </a:lnSpc>
              <a:spcBef>
                <a:spcPts val="0"/>
              </a:spcBef>
            </a:pPr>
            <a:r>
              <a:rPr lang="en-US" sz="1600" dirty="0">
                <a:solidFill>
                  <a:srgbClr val="000000"/>
                </a:solidFill>
              </a:rPr>
              <a:t>C</a:t>
            </a:r>
            <a:r>
              <a:rPr lang="en-US" sz="1600" b="0" dirty="0">
                <a:solidFill>
                  <a:srgbClr val="000000"/>
                </a:solidFill>
                <a:effectLst/>
              </a:rPr>
              <a:t>orrelation between predicted and observed ratings: 0.272</a:t>
            </a:r>
          </a:p>
          <a:p>
            <a:pPr>
              <a:lnSpc>
                <a:spcPct val="120000"/>
              </a:lnSpc>
              <a:spcBef>
                <a:spcPts val="0"/>
              </a:spcBef>
            </a:pPr>
            <a:r>
              <a:rPr lang="en-US" sz="1600" b="0" dirty="0">
                <a:solidFill>
                  <a:srgbClr val="000000"/>
                </a:solidFill>
                <a:effectLst/>
              </a:rPr>
              <a:t> F1: 0.314</a:t>
            </a:r>
          </a:p>
          <a:p>
            <a:pPr>
              <a:lnSpc>
                <a:spcPct val="120000"/>
              </a:lnSpc>
              <a:spcBef>
                <a:spcPts val="0"/>
              </a:spcBef>
              <a:buNone/>
            </a:pPr>
            <a:endParaRPr lang="en-US" sz="1600" dirty="0">
              <a:solidFill>
                <a:srgbClr val="000000"/>
              </a:solidFill>
            </a:endParaRPr>
          </a:p>
          <a:p>
            <a:pPr>
              <a:lnSpc>
                <a:spcPct val="120000"/>
              </a:lnSpc>
              <a:spcBef>
                <a:spcPts val="0"/>
              </a:spcBef>
            </a:pPr>
            <a:r>
              <a:rPr lang="en-US" sz="1600" dirty="0">
                <a:solidFill>
                  <a:srgbClr val="000000"/>
                </a:solidFill>
              </a:rPr>
              <a:t>Binary prediction of </a:t>
            </a:r>
            <a:r>
              <a:rPr lang="en-US" sz="1600" b="0" dirty="0">
                <a:solidFill>
                  <a:srgbClr val="000000"/>
                </a:solidFill>
                <a:effectLst/>
              </a:rPr>
              <a:t>whether a day will be bad or not-bad (0-1 vs 1-2 ratings, respectively)</a:t>
            </a:r>
          </a:p>
          <a:p>
            <a:pPr lvl="1">
              <a:lnSpc>
                <a:spcPct val="120000"/>
              </a:lnSpc>
              <a:spcBef>
                <a:spcPts val="0"/>
              </a:spcBef>
            </a:pPr>
            <a:r>
              <a:rPr lang="en-US" sz="1600" dirty="0">
                <a:solidFill>
                  <a:srgbClr val="000000"/>
                </a:solidFill>
              </a:rPr>
              <a:t>C</a:t>
            </a:r>
            <a:r>
              <a:rPr lang="en-US" sz="1600" b="0" dirty="0">
                <a:solidFill>
                  <a:srgbClr val="000000"/>
                </a:solidFill>
                <a:effectLst/>
              </a:rPr>
              <a:t>orrect on only 44% of the bad days but on 70% of the not-bad ones. </a:t>
            </a:r>
          </a:p>
          <a:p>
            <a:pPr lvl="1">
              <a:lnSpc>
                <a:spcPct val="120000"/>
              </a:lnSpc>
              <a:spcBef>
                <a:spcPts val="0"/>
              </a:spcBef>
            </a:pPr>
            <a:r>
              <a:rPr lang="en-US" sz="1600" b="0" dirty="0">
                <a:solidFill>
                  <a:srgbClr val="000000"/>
                </a:solidFill>
                <a:effectLst/>
              </a:rPr>
              <a:t>If these occur equally frequently, the model will predict correctly on 57% of days</a:t>
            </a:r>
          </a:p>
          <a:p>
            <a:pPr lvl="1">
              <a:lnSpc>
                <a:spcPct val="120000"/>
              </a:lnSpc>
              <a:spcBef>
                <a:spcPts val="0"/>
              </a:spcBef>
            </a:pPr>
            <a:r>
              <a:rPr lang="en-US" sz="1600" b="0" dirty="0">
                <a:solidFill>
                  <a:srgbClr val="000000"/>
                </a:solidFill>
                <a:effectLst/>
              </a:rPr>
              <a:t>If weighted by the frequency of ratings in the overall dataset, the bad/not-bad accuracy falls to 52%</a:t>
            </a:r>
          </a:p>
          <a:p>
            <a:pPr marL="457200" lvl="1" indent="0">
              <a:lnSpc>
                <a:spcPct val="120000"/>
              </a:lnSpc>
              <a:spcBef>
                <a:spcPts val="0"/>
              </a:spcBef>
              <a:buNone/>
            </a:pPr>
            <a:endParaRPr lang="en-US" sz="1600" b="0" dirty="0">
              <a:solidFill>
                <a:srgbClr val="000000"/>
              </a:solidFill>
              <a:effectLst/>
            </a:endParaRPr>
          </a:p>
          <a:p>
            <a:pPr>
              <a:lnSpc>
                <a:spcPct val="120000"/>
              </a:lnSpc>
              <a:spcBef>
                <a:spcPts val="0"/>
              </a:spcBef>
            </a:pPr>
            <a:r>
              <a:rPr lang="en-US" sz="1600" b="0" dirty="0">
                <a:solidFill>
                  <a:srgbClr val="000000"/>
                </a:solidFill>
                <a:effectLst/>
              </a:rPr>
              <a:t>In sum, this model is weak but still outperforms its components, on which many people with ME currently rely. For example, the correlation between predictions and observations in the test set is 0.272 – more than 0.2 higher than the correlation between the daily ratings and any of the predictors.</a:t>
            </a:r>
          </a:p>
        </p:txBody>
      </p:sp>
      <p:pic>
        <p:nvPicPr>
          <p:cNvPr id="5" name="Content Placeholder 4">
            <a:extLst>
              <a:ext uri="{FF2B5EF4-FFF2-40B4-BE49-F238E27FC236}">
                <a16:creationId xmlns:a16="http://schemas.microsoft.com/office/drawing/2014/main" id="{66486D2D-5A67-BEB4-6507-C5218C314F45}"/>
              </a:ext>
            </a:extLst>
          </p:cNvPr>
          <p:cNvPicPr>
            <a:picLocks noChangeAspect="1"/>
          </p:cNvPicPr>
          <p:nvPr/>
        </p:nvPicPr>
        <p:blipFill>
          <a:blip r:embed="rId2"/>
          <a:stretch>
            <a:fillRect/>
          </a:stretch>
        </p:blipFill>
        <p:spPr>
          <a:xfrm>
            <a:off x="8237907" y="889077"/>
            <a:ext cx="3833591" cy="3112217"/>
          </a:xfrm>
          <a:prstGeom prst="rect">
            <a:avLst/>
          </a:prstGeom>
        </p:spPr>
      </p:pic>
    </p:spTree>
    <p:extLst>
      <p:ext uri="{BB962C8B-B14F-4D97-AF65-F5344CB8AC3E}">
        <p14:creationId xmlns:p14="http://schemas.microsoft.com/office/powerpoint/2010/main" val="859200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13F94-5415-A568-19EF-BC837210EEC2}"/>
              </a:ext>
            </a:extLst>
          </p:cNvPr>
          <p:cNvSpPr>
            <a:spLocks noGrp="1"/>
          </p:cNvSpPr>
          <p:nvPr>
            <p:ph type="title"/>
          </p:nvPr>
        </p:nvSpPr>
        <p:spPr/>
        <p:txBody>
          <a:bodyPr/>
          <a:lstStyle/>
          <a:p>
            <a:r>
              <a:rPr lang="en-US" dirty="0"/>
              <a:t>Why so weak?</a:t>
            </a:r>
          </a:p>
        </p:txBody>
      </p:sp>
      <p:sp>
        <p:nvSpPr>
          <p:cNvPr id="3" name="Content Placeholder 2">
            <a:extLst>
              <a:ext uri="{FF2B5EF4-FFF2-40B4-BE49-F238E27FC236}">
                <a16:creationId xmlns:a16="http://schemas.microsoft.com/office/drawing/2014/main" id="{00F4AA38-C7E7-D35F-4E1C-D216F150EC22}"/>
              </a:ext>
            </a:extLst>
          </p:cNvPr>
          <p:cNvSpPr>
            <a:spLocks noGrp="1"/>
          </p:cNvSpPr>
          <p:nvPr>
            <p:ph idx="1"/>
          </p:nvPr>
        </p:nvSpPr>
        <p:spPr/>
        <p:txBody>
          <a:bodyPr/>
          <a:lstStyle/>
          <a:p>
            <a:r>
              <a:rPr lang="en-US" dirty="0"/>
              <a:t>Inaccurate or unreliable measurements</a:t>
            </a:r>
          </a:p>
          <a:p>
            <a:pPr lvl="1"/>
            <a:r>
              <a:rPr lang="en-US" dirty="0"/>
              <a:t>Predictors (Garmin) </a:t>
            </a:r>
            <a:r>
              <a:rPr lang="en-US" i="1" dirty="0"/>
              <a:t>and</a:t>
            </a:r>
            <a:r>
              <a:rPr lang="en-US" dirty="0"/>
              <a:t> outcomes (me)</a:t>
            </a:r>
          </a:p>
          <a:p>
            <a:r>
              <a:rPr lang="en-US" dirty="0"/>
              <a:t>Many other factors affect the predictors</a:t>
            </a:r>
          </a:p>
          <a:p>
            <a:pPr lvl="1"/>
            <a:r>
              <a:rPr lang="en-US" dirty="0"/>
              <a:t>Infections</a:t>
            </a:r>
          </a:p>
          <a:p>
            <a:pPr lvl="1"/>
            <a:r>
              <a:rPr lang="en-US" dirty="0"/>
              <a:t>Pizza at night</a:t>
            </a:r>
          </a:p>
          <a:p>
            <a:r>
              <a:rPr lang="en-US" dirty="0"/>
              <a:t>My relatively successful treatments might mask signals that would be clearer among the general population.</a:t>
            </a:r>
          </a:p>
          <a:p>
            <a:pPr lvl="1"/>
            <a:r>
              <a:rPr lang="en-US" dirty="0"/>
              <a:t>Both predictors and outcomes</a:t>
            </a:r>
          </a:p>
        </p:txBody>
      </p:sp>
    </p:spTree>
    <p:extLst>
      <p:ext uri="{BB962C8B-B14F-4D97-AF65-F5344CB8AC3E}">
        <p14:creationId xmlns:p14="http://schemas.microsoft.com/office/powerpoint/2010/main" val="21033968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468</TotalTime>
  <Words>751</Words>
  <Application>Microsoft Office PowerPoint</Application>
  <PresentationFormat>Widescreen</PresentationFormat>
  <Paragraphs>86</Paragraphs>
  <Slides>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Aptos</vt:lpstr>
      <vt:lpstr>Aptos Display</vt:lpstr>
      <vt:lpstr>Arial</vt:lpstr>
      <vt:lpstr>Calibri</vt:lpstr>
      <vt:lpstr>Office Theme</vt:lpstr>
      <vt:lpstr>Predicting daily health with a wearable tracker</vt:lpstr>
      <vt:lpstr>Two attempts</vt:lpstr>
      <vt:lpstr>Round 1: Methods</vt:lpstr>
      <vt:lpstr>Round 1: Results</vt:lpstr>
      <vt:lpstr>Round 2: Method</vt:lpstr>
      <vt:lpstr>Round 2: EDA</vt:lpstr>
      <vt:lpstr>Round 2: Results</vt:lpstr>
      <vt:lpstr>Why so weak?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Tracy Duvall</dc:creator>
  <cp:lastModifiedBy>Tracy Duvall</cp:lastModifiedBy>
  <cp:revision>1</cp:revision>
  <dcterms:created xsi:type="dcterms:W3CDTF">2025-03-11T18:32:40Z</dcterms:created>
  <dcterms:modified xsi:type="dcterms:W3CDTF">2025-03-12T02:21:17Z</dcterms:modified>
</cp:coreProperties>
</file>